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3" r:id="rId15"/>
    <p:sldId id="264" r:id="rId16"/>
    <p:sldId id="265" r:id="rId17"/>
    <p:sldId id="271" r:id="rId18"/>
    <p:sldId id="272"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5C24D-8F9F-4125-8756-434776612AFA}" type="datetimeFigureOut">
              <a:rPr lang="zh-CN" altLang="en-US" smtClean="0"/>
              <a:t>2020-9-28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7D6BA8-B840-489F-8340-6B95A92BCF49}" type="slidenum">
              <a:rPr lang="zh-CN" altLang="en-US" smtClean="0"/>
              <a:t>‹#›</a:t>
            </a:fld>
            <a:endParaRPr lang="zh-CN" altLang="en-US"/>
          </a:p>
        </p:txBody>
      </p:sp>
    </p:spTree>
    <p:extLst>
      <p:ext uri="{BB962C8B-B14F-4D97-AF65-F5344CB8AC3E}">
        <p14:creationId xmlns:p14="http://schemas.microsoft.com/office/powerpoint/2010/main" val="239904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235113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143099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101509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151705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390971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288265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30658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371262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239744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1847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3758F5-F4DC-4419-87DC-6C0F815F68D8}" type="datetimeFigureOut">
              <a:rPr lang="zh-CN" altLang="en-US" smtClean="0"/>
              <a:t>2020-9-28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63347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758F5-F4DC-4419-87DC-6C0F815F68D8}" type="datetimeFigureOut">
              <a:rPr lang="zh-CN" altLang="en-US" smtClean="0"/>
              <a:t>2020-9-28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BEC30-6687-4730-AB6E-9BF31975FEB3}" type="slidenum">
              <a:rPr lang="zh-CN" altLang="en-US" smtClean="0"/>
              <a:t>‹#›</a:t>
            </a:fld>
            <a:endParaRPr lang="zh-CN" altLang="en-US"/>
          </a:p>
        </p:txBody>
      </p:sp>
    </p:spTree>
    <p:extLst>
      <p:ext uri="{BB962C8B-B14F-4D97-AF65-F5344CB8AC3E}">
        <p14:creationId xmlns:p14="http://schemas.microsoft.com/office/powerpoint/2010/main" val="4235941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zhidao.baidu.com/search?word=%E6%99%BA%E5%8A%9B%E4%BD%8E%E4%B8%8B&amp;fr=qb_search_exp&amp;ie=utf8&amp;eid_gfrom=151" TargetMode="External"/><Relationship Id="rId7" Type="http://schemas.openxmlformats.org/officeDocument/2006/relationships/image" Target="../media/image21.png"/><Relationship Id="rId2" Type="http://schemas.openxmlformats.org/officeDocument/2006/relationships/hyperlink" Target="http://zhidao.baidu.com/search?word=%E9%85%B8%E9%9B%A8&amp;fr=qb_search_exp&amp;ie=utf8&amp;eid_gfrom=151" TargetMode="External"/><Relationship Id="rId1" Type="http://schemas.openxmlformats.org/officeDocument/2006/relationships/slideLayout" Target="../slideLayouts/slideLayout2.xml"/><Relationship Id="rId6" Type="http://schemas.openxmlformats.org/officeDocument/2006/relationships/hyperlink" Target="http://zhidao.baidu.com/search?word=%E5%85%89%E5%8C%96%E5%AD%A6%E7%83%9F%E9%9B%BE&amp;fr=qb_search_exp&amp;ie=utf8&amp;eid_gfrom=151" TargetMode="External"/><Relationship Id="rId5" Type="http://schemas.openxmlformats.org/officeDocument/2006/relationships/hyperlink" Target="http://zhidao.baidu.com/search?word=%E6%9C%89%E6%9C%BA%E5%8C%96%E5%90%88%E7%89%A9&amp;fr=qb_search_exp&amp;ie=utf8&amp;eid_gfrom=151" TargetMode="External"/><Relationship Id="rId4" Type="http://schemas.openxmlformats.org/officeDocument/2006/relationships/hyperlink" Target="http://zhidao.baidu.com/search?word=%E5%91%BC%E5%90%B8%E9%81%93%E7%96%BE%E7%97%85&amp;fr=qb_search_exp&amp;ie=utf8&amp;eid_gfrom=15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grpSp>
        <p:nvGrpSpPr>
          <p:cNvPr id="5" name="组合 4"/>
          <p:cNvGrpSpPr/>
          <p:nvPr/>
        </p:nvGrpSpPr>
        <p:grpSpPr>
          <a:xfrm>
            <a:off x="-33892" y="14733"/>
            <a:ext cx="9144000" cy="6858000"/>
            <a:chOff x="-19585" y="0"/>
            <a:chExt cx="9144000" cy="6858000"/>
          </a:xfrm>
          <a:effectLst>
            <a:outerShdw blurRad="50800" dist="38100" dir="2700000" algn="tl" rotWithShape="0">
              <a:prstClr val="black">
                <a:alpha val="40000"/>
              </a:prstClr>
            </a:outerShdw>
          </a:effectLst>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t="13570"/>
            <a:stretch/>
          </p:blipFill>
          <p:spPr>
            <a:xfrm>
              <a:off x="-19585" y="0"/>
              <a:ext cx="9144000" cy="6858000"/>
            </a:xfrm>
            <a:prstGeom prst="rect">
              <a:avLst/>
            </a:prstGeom>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24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矩形 7"/>
          <p:cNvSpPr/>
          <p:nvPr/>
        </p:nvSpPr>
        <p:spPr>
          <a:xfrm>
            <a:off x="311889" y="624333"/>
            <a:ext cx="7470315" cy="1938992"/>
          </a:xfrm>
          <a:prstGeom prst="rect">
            <a:avLst/>
          </a:prstGeom>
          <a:solidFill>
            <a:srgbClr val="00B0F0"/>
          </a:solidFill>
          <a:ln w="28575">
            <a:solidFill>
              <a:schemeClr val="accent5">
                <a:lumMod val="60000"/>
                <a:lumOff val="40000"/>
              </a:schemeClr>
            </a:solidFill>
          </a:ln>
          <a:effectLst>
            <a:innerShdw blurRad="63500" dist="508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r>
              <a:rPr lang="zh-CN" alt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让人</a:t>
            </a:r>
            <a:r>
              <a:rPr lang="zh-CN"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微软雅黑" pitchFamily="34" charset="-122"/>
                <a:ea typeface="微软雅黑" pitchFamily="34" charset="-122"/>
              </a:rPr>
              <a:t>欢喜</a:t>
            </a:r>
            <a:r>
              <a:rPr lang="zh-CN" alt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让</a:t>
            </a:r>
            <a:endParaRPr lang="en-US" altLang="zh-CN"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endParaRPr>
          </a:p>
          <a:p>
            <a:pPr algn="ctr"/>
            <a:r>
              <a:rPr lang="en-US" altLang="zh-CN"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 </a:t>
            </a:r>
            <a:r>
              <a:rPr lang="en-US" altLang="zh-CN"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              </a:t>
            </a:r>
            <a:r>
              <a:rPr lang="zh-CN" alt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人</a:t>
            </a:r>
            <a:r>
              <a:rPr lang="zh-CN" alt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微软雅黑" pitchFamily="34" charset="-122"/>
                <a:ea typeface="微软雅黑" pitchFamily="34" charset="-122"/>
              </a:rPr>
              <a:t>忧</a:t>
            </a:r>
            <a:r>
              <a:rPr lang="zh-CN" alt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itchFamily="34" charset="-122"/>
                <a:ea typeface="微软雅黑" pitchFamily="34" charset="-122"/>
              </a:rPr>
              <a:t>的汽车</a:t>
            </a:r>
            <a:endParaRPr lang="zh-CN" alt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500517" y="6093296"/>
            <a:ext cx="8355850" cy="523220"/>
          </a:xfrm>
          <a:prstGeom prst="rect">
            <a:avLst/>
          </a:prstGeom>
          <a:noFill/>
        </p:spPr>
        <p:txBody>
          <a:bodyPr wrap="square" rtlCol="0">
            <a:spAutoFit/>
          </a:bodyPr>
          <a:lstStyle/>
          <a:p>
            <a:r>
              <a:rPr lang="zh-CN" altLang="en-US" sz="2800" dirty="0" smtClean="0">
                <a:solidFill>
                  <a:srgbClr val="002060"/>
                </a:solidFill>
                <a:latin typeface="微软雅黑" pitchFamily="34" charset="-122"/>
                <a:ea typeface="微软雅黑" pitchFamily="34" charset="-122"/>
              </a:rPr>
              <a:t>执教者：黄陂区前川街第五小学      彭红英</a:t>
            </a:r>
            <a:endParaRPr lang="zh-CN" altLang="en-US" sz="2800"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324464256"/>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txBox="1">
            <a:spLocks noGrp="1" noChangeArrowheads="1"/>
          </p:cNvSpPr>
          <p:nvPr>
            <p:ph type="title"/>
          </p:nvPr>
        </p:nvSpPr>
        <p:spPr bwMode="auto">
          <a:xfrm>
            <a:off x="2536984" y="237492"/>
            <a:ext cx="3259152" cy="461665"/>
          </a:xfrm>
          <a:prstGeom prst="rect">
            <a:avLst/>
          </a:prstGeom>
          <a:solidFill>
            <a:srgbClr val="002060"/>
          </a:solidFill>
          <a:ln w="19050">
            <a:solidFill>
              <a:srgbClr val="00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2400" b="1" i="1" dirty="0">
                <a:solidFill>
                  <a:srgbClr val="FF0000"/>
                </a:solidFill>
                <a:ea typeface="楷体_GB2312" pitchFamily="49" charset="-122"/>
              </a:rPr>
              <a:t>尾气污染有多可怕？</a:t>
            </a:r>
          </a:p>
        </p:txBody>
      </p:sp>
      <p:sp>
        <p:nvSpPr>
          <p:cNvPr id="6" name="矩形 5"/>
          <p:cNvSpPr>
            <a:spLocks noChangeArrowheads="1"/>
          </p:cNvSpPr>
          <p:nvPr/>
        </p:nvSpPr>
        <p:spPr bwMode="auto">
          <a:xfrm>
            <a:off x="251520" y="980728"/>
            <a:ext cx="2879725" cy="1619250"/>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zh-CN" altLang="en-US" sz="1200"/>
              <a:t>　</a:t>
            </a:r>
            <a:r>
              <a:rPr lang="zh-CN" altLang="en-US" sz="1400"/>
              <a:t>      </a:t>
            </a:r>
            <a:r>
              <a:rPr lang="zh-CN" altLang="en-US" sz="1400" b="1">
                <a:solidFill>
                  <a:srgbClr val="002060"/>
                </a:solidFill>
                <a:latin typeface="楷体" pitchFamily="49" charset="-122"/>
                <a:ea typeface="楷体" pitchFamily="49" charset="-122"/>
              </a:rPr>
              <a:t>据统计，汽车发动机每燃烧</a:t>
            </a:r>
            <a:r>
              <a:rPr lang="en-US" altLang="zh-CN" sz="1400" b="1" u="sng">
                <a:solidFill>
                  <a:srgbClr val="002060"/>
                </a:solidFill>
                <a:latin typeface="楷体" pitchFamily="49" charset="-122"/>
                <a:ea typeface="楷体" pitchFamily="49" charset="-122"/>
              </a:rPr>
              <a:t>1</a:t>
            </a:r>
            <a:r>
              <a:rPr lang="zh-CN" altLang="en-US" sz="1400" b="1" u="sng">
                <a:solidFill>
                  <a:srgbClr val="002060"/>
                </a:solidFill>
                <a:latin typeface="楷体" pitchFamily="49" charset="-122"/>
                <a:ea typeface="楷体" pitchFamily="49" charset="-122"/>
              </a:rPr>
              <a:t>千克</a:t>
            </a:r>
            <a:r>
              <a:rPr lang="zh-CN" altLang="en-US" sz="1400" b="1">
                <a:solidFill>
                  <a:srgbClr val="002060"/>
                </a:solidFill>
                <a:latin typeface="楷体" pitchFamily="49" charset="-122"/>
                <a:ea typeface="楷体" pitchFamily="49" charset="-122"/>
              </a:rPr>
              <a:t>汽油，要</a:t>
            </a:r>
            <a:r>
              <a:rPr lang="zh-CN" altLang="en-US" sz="1400" b="1" u="sng">
                <a:solidFill>
                  <a:srgbClr val="002060"/>
                </a:solidFill>
                <a:latin typeface="楷体" pitchFamily="49" charset="-122"/>
                <a:ea typeface="楷体" pitchFamily="49" charset="-122"/>
              </a:rPr>
              <a:t>消耗</a:t>
            </a:r>
            <a:r>
              <a:rPr lang="en-US" altLang="zh-CN" sz="1400" b="1" u="sng">
                <a:solidFill>
                  <a:srgbClr val="002060"/>
                </a:solidFill>
                <a:latin typeface="楷体" pitchFamily="49" charset="-122"/>
                <a:ea typeface="楷体" pitchFamily="49" charset="-122"/>
              </a:rPr>
              <a:t>15</a:t>
            </a:r>
            <a:r>
              <a:rPr lang="zh-CN" altLang="en-US" sz="1400" b="1" u="sng">
                <a:solidFill>
                  <a:srgbClr val="002060"/>
                </a:solidFill>
                <a:latin typeface="楷体" pitchFamily="49" charset="-122"/>
                <a:ea typeface="楷体" pitchFamily="49" charset="-122"/>
              </a:rPr>
              <a:t>千克</a:t>
            </a:r>
            <a:r>
              <a:rPr lang="zh-CN" altLang="en-US" sz="1400" b="1" u="sng">
                <a:solidFill>
                  <a:srgbClr val="00B050"/>
                </a:solidFill>
                <a:latin typeface="楷体" pitchFamily="49" charset="-122"/>
                <a:ea typeface="楷体" pitchFamily="49" charset="-122"/>
              </a:rPr>
              <a:t>新鲜空气</a:t>
            </a:r>
            <a:r>
              <a:rPr lang="zh-CN" altLang="en-US" sz="1400" b="1">
                <a:solidFill>
                  <a:srgbClr val="002060"/>
                </a:solidFill>
                <a:latin typeface="楷体" pitchFamily="49" charset="-122"/>
                <a:ea typeface="楷体" pitchFamily="49" charset="-122"/>
              </a:rPr>
              <a:t>，同时排出</a:t>
            </a:r>
            <a:r>
              <a:rPr lang="en-US" altLang="zh-CN" sz="1400" b="1">
                <a:solidFill>
                  <a:srgbClr val="002060"/>
                </a:solidFill>
                <a:latin typeface="楷体" pitchFamily="49" charset="-122"/>
                <a:ea typeface="楷体" pitchFamily="49" charset="-122"/>
              </a:rPr>
              <a:t>150—200</a:t>
            </a:r>
            <a:r>
              <a:rPr lang="zh-CN" altLang="en-US" sz="1400" b="1">
                <a:solidFill>
                  <a:srgbClr val="002060"/>
                </a:solidFill>
                <a:latin typeface="楷体" pitchFamily="49" charset="-122"/>
                <a:ea typeface="楷体" pitchFamily="49" charset="-122"/>
              </a:rPr>
              <a:t>克的一氧化碳（</a:t>
            </a:r>
            <a:r>
              <a:rPr lang="en-US" altLang="zh-CN" sz="1400" b="1">
                <a:solidFill>
                  <a:srgbClr val="002060"/>
                </a:solidFill>
                <a:latin typeface="楷体" pitchFamily="49" charset="-122"/>
                <a:ea typeface="楷体" pitchFamily="49" charset="-122"/>
              </a:rPr>
              <a:t>CO</a:t>
            </a:r>
            <a:r>
              <a:rPr lang="zh-CN" altLang="en-US" sz="1400" b="1">
                <a:solidFill>
                  <a:srgbClr val="002060"/>
                </a:solidFill>
                <a:latin typeface="楷体" pitchFamily="49" charset="-122"/>
                <a:ea typeface="楷体" pitchFamily="49" charset="-122"/>
              </a:rPr>
              <a:t>）</a:t>
            </a:r>
            <a:r>
              <a:rPr lang="zh-CN" altLang="en-US" sz="1400" b="1" u="sng">
                <a:solidFill>
                  <a:srgbClr val="002060"/>
                </a:solidFill>
                <a:latin typeface="楷体" pitchFamily="49" charset="-122"/>
                <a:ea typeface="楷体" pitchFamily="49" charset="-122"/>
              </a:rPr>
              <a:t>、</a:t>
            </a:r>
            <a:r>
              <a:rPr lang="en-US" altLang="zh-CN" sz="1400" b="1" u="sng">
                <a:solidFill>
                  <a:srgbClr val="002060"/>
                </a:solidFill>
                <a:latin typeface="楷体" pitchFamily="49" charset="-122"/>
                <a:ea typeface="楷体" pitchFamily="49" charset="-122"/>
              </a:rPr>
              <a:t>4—8</a:t>
            </a:r>
            <a:r>
              <a:rPr lang="zh-CN" altLang="en-US" sz="1400" b="1" u="sng">
                <a:solidFill>
                  <a:srgbClr val="002060"/>
                </a:solidFill>
                <a:latin typeface="楷体" pitchFamily="49" charset="-122"/>
                <a:ea typeface="楷体" pitchFamily="49" charset="-122"/>
              </a:rPr>
              <a:t>克</a:t>
            </a:r>
            <a:r>
              <a:rPr lang="zh-CN" altLang="en-US" sz="1400" b="1">
                <a:solidFill>
                  <a:srgbClr val="002060"/>
                </a:solidFill>
                <a:latin typeface="楷体" pitchFamily="49" charset="-122"/>
                <a:ea typeface="楷体" pitchFamily="49" charset="-122"/>
              </a:rPr>
              <a:t>的碳氢化合物、</a:t>
            </a:r>
            <a:r>
              <a:rPr lang="en-US" altLang="zh-CN" sz="1400" b="1" u="sng">
                <a:solidFill>
                  <a:srgbClr val="002060"/>
                </a:solidFill>
                <a:latin typeface="楷体" pitchFamily="49" charset="-122"/>
                <a:ea typeface="楷体" pitchFamily="49" charset="-122"/>
              </a:rPr>
              <a:t>4—20</a:t>
            </a:r>
            <a:r>
              <a:rPr lang="zh-CN" altLang="en-US" sz="1400" b="1" u="sng">
                <a:solidFill>
                  <a:srgbClr val="002060"/>
                </a:solidFill>
                <a:latin typeface="楷体" pitchFamily="49" charset="-122"/>
                <a:ea typeface="楷体" pitchFamily="49" charset="-122"/>
              </a:rPr>
              <a:t>克</a:t>
            </a:r>
            <a:r>
              <a:rPr lang="zh-CN" altLang="en-US" sz="1400" b="1">
                <a:solidFill>
                  <a:srgbClr val="002060"/>
                </a:solidFill>
                <a:latin typeface="楷体" pitchFamily="49" charset="-122"/>
                <a:ea typeface="楷体" pitchFamily="49" charset="-122"/>
              </a:rPr>
              <a:t>的氧化氮等污染物。</a:t>
            </a:r>
          </a:p>
        </p:txBody>
      </p:sp>
      <p:sp>
        <p:nvSpPr>
          <p:cNvPr id="7" name="矩形 6"/>
          <p:cNvSpPr>
            <a:spLocks noChangeArrowheads="1"/>
          </p:cNvSpPr>
          <p:nvPr/>
        </p:nvSpPr>
        <p:spPr bwMode="auto">
          <a:xfrm>
            <a:off x="5580112" y="4844324"/>
            <a:ext cx="2879725" cy="1619250"/>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zh-CN" sz="1400" b="1">
                <a:solidFill>
                  <a:srgbClr val="002060"/>
                </a:solidFill>
                <a:latin typeface="楷体" pitchFamily="49" charset="-122"/>
                <a:ea typeface="楷体" pitchFamily="49" charset="-122"/>
              </a:rPr>
              <a:t>4</a:t>
            </a:r>
            <a:r>
              <a:rPr lang="zh-CN" altLang="en-US" sz="1400" b="1">
                <a:solidFill>
                  <a:srgbClr val="002060"/>
                </a:solidFill>
                <a:latin typeface="楷体" pitchFamily="49" charset="-122"/>
                <a:ea typeface="楷体" pitchFamily="49" charset="-122"/>
              </a:rPr>
              <a:t>、 </a:t>
            </a:r>
            <a:r>
              <a:rPr lang="zh-CN" altLang="en-US" sz="1400" b="1" u="sng">
                <a:solidFill>
                  <a:srgbClr val="002060"/>
                </a:solidFill>
                <a:latin typeface="楷体" pitchFamily="49" charset="-122"/>
                <a:ea typeface="楷体" pitchFamily="49" charset="-122"/>
              </a:rPr>
              <a:t>硫化物</a:t>
            </a:r>
            <a:r>
              <a:rPr lang="zh-CN" altLang="en-US" sz="1400" b="1">
                <a:solidFill>
                  <a:srgbClr val="002060"/>
                </a:solidFill>
                <a:latin typeface="楷体" pitchFamily="49" charset="-122"/>
                <a:ea typeface="楷体" pitchFamily="49" charset="-122"/>
              </a:rPr>
              <a:t>在云中形成</a:t>
            </a:r>
            <a:r>
              <a:rPr lang="zh-CN" altLang="en-US" sz="1400" b="1">
                <a:latin typeface="楷体" pitchFamily="49" charset="-122"/>
                <a:ea typeface="楷体" pitchFamily="49" charset="-122"/>
                <a:hlinkClick r:id="rId2"/>
              </a:rPr>
              <a:t>酸雨</a:t>
            </a:r>
            <a:r>
              <a:rPr lang="zh-CN" altLang="en-US" sz="1400" b="1">
                <a:solidFill>
                  <a:srgbClr val="002060"/>
                </a:solidFill>
                <a:latin typeface="楷体" pitchFamily="49" charset="-122"/>
                <a:ea typeface="楷体" pitchFamily="49" charset="-122"/>
              </a:rPr>
              <a:t>。对人的肺部有直接损伤作用。</a:t>
            </a:r>
            <a:br>
              <a:rPr lang="zh-CN" altLang="en-US" sz="1400" b="1">
                <a:solidFill>
                  <a:srgbClr val="002060"/>
                </a:solidFill>
                <a:latin typeface="楷体" pitchFamily="49" charset="-122"/>
                <a:ea typeface="楷体" pitchFamily="49" charset="-122"/>
              </a:rPr>
            </a:br>
            <a:r>
              <a:rPr lang="en-US" altLang="zh-CN" sz="1400" b="1">
                <a:solidFill>
                  <a:srgbClr val="002060"/>
                </a:solidFill>
                <a:latin typeface="楷体" pitchFamily="49" charset="-122"/>
                <a:ea typeface="楷体" pitchFamily="49" charset="-122"/>
              </a:rPr>
              <a:t>5</a:t>
            </a:r>
            <a:r>
              <a:rPr lang="zh-CN" altLang="en-US" sz="1400" b="1">
                <a:solidFill>
                  <a:srgbClr val="002060"/>
                </a:solidFill>
                <a:latin typeface="楷体" pitchFamily="49" charset="-122"/>
                <a:ea typeface="楷体" pitchFamily="49" charset="-122"/>
              </a:rPr>
              <a:t>、 铅进入人体，能伤害人的神经系统。</a:t>
            </a:r>
            <a:r>
              <a:rPr lang="zh-CN" altLang="en-US" sz="1600" b="1">
                <a:solidFill>
                  <a:srgbClr val="002060"/>
                </a:solidFill>
                <a:latin typeface="楷体" pitchFamily="49" charset="-122"/>
                <a:ea typeface="楷体" pitchFamily="49" charset="-122"/>
              </a:rPr>
              <a:t/>
            </a:r>
            <a:br>
              <a:rPr lang="zh-CN" altLang="en-US" sz="1600" b="1">
                <a:solidFill>
                  <a:srgbClr val="002060"/>
                </a:solidFill>
                <a:latin typeface="楷体" pitchFamily="49" charset="-122"/>
                <a:ea typeface="楷体" pitchFamily="49" charset="-122"/>
              </a:rPr>
            </a:br>
            <a:r>
              <a:rPr lang="en-US" altLang="zh-CN" sz="1600" b="1">
                <a:solidFill>
                  <a:srgbClr val="002060"/>
                </a:solidFill>
                <a:latin typeface="楷体" pitchFamily="49" charset="-122"/>
                <a:ea typeface="楷体" pitchFamily="49" charset="-122"/>
              </a:rPr>
              <a:t>6</a:t>
            </a:r>
            <a:r>
              <a:rPr lang="zh-CN" altLang="en-US" sz="1600" b="1">
                <a:solidFill>
                  <a:srgbClr val="002060"/>
                </a:solidFill>
                <a:latin typeface="楷体" pitchFamily="49" charset="-122"/>
                <a:ea typeface="楷体" pitchFamily="49" charset="-122"/>
              </a:rPr>
              <a:t>、 苯（</a:t>
            </a:r>
            <a:r>
              <a:rPr lang="en-US" altLang="zh-CN" sz="1600" b="1">
                <a:solidFill>
                  <a:srgbClr val="002060"/>
                </a:solidFill>
                <a:latin typeface="楷体" pitchFamily="49" charset="-122"/>
                <a:ea typeface="楷体" pitchFamily="49" charset="-122"/>
              </a:rPr>
              <a:t>C6H6</a:t>
            </a:r>
            <a:r>
              <a:rPr lang="zh-CN" altLang="en-US" sz="1600" b="1">
                <a:solidFill>
                  <a:srgbClr val="002060"/>
                </a:solidFill>
                <a:latin typeface="楷体" pitchFamily="49" charset="-122"/>
                <a:ea typeface="楷体" pitchFamily="49" charset="-122"/>
              </a:rPr>
              <a:t>）</a:t>
            </a:r>
            <a:r>
              <a:rPr lang="zh-CN" altLang="en-US" sz="1600" b="1">
                <a:latin typeface="楷体" pitchFamily="49" charset="-122"/>
                <a:ea typeface="楷体" pitchFamily="49" charset="-122"/>
              </a:rPr>
              <a:t>对人体有致癌、引发白血病的危险。</a:t>
            </a:r>
          </a:p>
        </p:txBody>
      </p:sp>
      <p:sp>
        <p:nvSpPr>
          <p:cNvPr id="8" name="TextBox 7"/>
          <p:cNvSpPr txBox="1">
            <a:spLocks noChangeArrowheads="1"/>
          </p:cNvSpPr>
          <p:nvPr/>
        </p:nvSpPr>
        <p:spPr bwMode="auto">
          <a:xfrm>
            <a:off x="2536984" y="2568746"/>
            <a:ext cx="4319588" cy="2247900"/>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en-US" altLang="zh-CN" sz="1400" b="1">
                <a:solidFill>
                  <a:srgbClr val="002060"/>
                </a:solidFill>
                <a:latin typeface="楷体" pitchFamily="49" charset="-122"/>
                <a:ea typeface="楷体" pitchFamily="49" charset="-122"/>
              </a:rPr>
              <a:t>    1</a:t>
            </a:r>
            <a:r>
              <a:rPr lang="zh-CN" altLang="en-US" sz="1400" b="1">
                <a:solidFill>
                  <a:srgbClr val="002060"/>
                </a:solidFill>
                <a:latin typeface="楷体" pitchFamily="49" charset="-122"/>
                <a:ea typeface="楷体" pitchFamily="49" charset="-122"/>
              </a:rPr>
              <a:t>、一氧化碳（</a:t>
            </a:r>
            <a:r>
              <a:rPr lang="en-US" altLang="zh-CN" sz="1400" b="1">
                <a:solidFill>
                  <a:srgbClr val="002060"/>
                </a:solidFill>
                <a:latin typeface="楷体" pitchFamily="49" charset="-122"/>
                <a:ea typeface="楷体" pitchFamily="49" charset="-122"/>
              </a:rPr>
              <a:t>CO</a:t>
            </a:r>
            <a:r>
              <a:rPr lang="zh-CN" altLang="en-US" sz="1400" b="1">
                <a:solidFill>
                  <a:srgbClr val="002060"/>
                </a:solidFill>
                <a:latin typeface="楷体" pitchFamily="49" charset="-122"/>
                <a:ea typeface="楷体" pitchFamily="49" charset="-122"/>
              </a:rPr>
              <a:t>）是一种无色无味的剧毒气体， 可以在大气中保持两三年，是一种数量大、累积性强的毒气。它极易与血液中的血红蛋白结合， 结合速度比氧气快</a:t>
            </a:r>
            <a:r>
              <a:rPr lang="en-US" altLang="zh-CN" sz="1400" b="1" u="sng">
                <a:solidFill>
                  <a:srgbClr val="002060"/>
                </a:solidFill>
                <a:latin typeface="楷体" pitchFamily="49" charset="-122"/>
                <a:ea typeface="楷体" pitchFamily="49" charset="-122"/>
              </a:rPr>
              <a:t>250</a:t>
            </a:r>
            <a:r>
              <a:rPr lang="zh-CN" altLang="en-US" sz="1400" b="1" u="sng">
                <a:solidFill>
                  <a:srgbClr val="002060"/>
                </a:solidFill>
                <a:latin typeface="楷体" pitchFamily="49" charset="-122"/>
                <a:ea typeface="楷体" pitchFamily="49" charset="-122"/>
              </a:rPr>
              <a:t>倍</a:t>
            </a:r>
            <a:r>
              <a:rPr lang="zh-CN" altLang="en-US" sz="1400" b="1">
                <a:solidFill>
                  <a:srgbClr val="002060"/>
                </a:solidFill>
                <a:latin typeface="楷体" pitchFamily="49" charset="-122"/>
                <a:ea typeface="楷体" pitchFamily="49" charset="-122"/>
              </a:rPr>
              <a:t>，因此， 在极低浓度时就能使人或动物遭到缺氧性伤害。轻者眩晕</a:t>
            </a:r>
            <a:r>
              <a:rPr lang="en-US" altLang="zh-CN" sz="1400" b="1">
                <a:solidFill>
                  <a:srgbClr val="002060"/>
                </a:solidFill>
                <a:latin typeface="楷体" pitchFamily="49" charset="-122"/>
                <a:ea typeface="楷体" pitchFamily="49" charset="-122"/>
              </a:rPr>
              <a:t>, </a:t>
            </a:r>
            <a:r>
              <a:rPr lang="zh-CN" altLang="en-US" sz="1400" b="1">
                <a:solidFill>
                  <a:srgbClr val="002060"/>
                </a:solidFill>
                <a:latin typeface="楷体" pitchFamily="49" charset="-122"/>
                <a:ea typeface="楷体" pitchFamily="49" charset="-122"/>
              </a:rPr>
              <a:t>头疼</a:t>
            </a:r>
            <a:r>
              <a:rPr lang="en-US" altLang="zh-CN" sz="1400" b="1">
                <a:solidFill>
                  <a:srgbClr val="002060"/>
                </a:solidFill>
                <a:latin typeface="楷体" pitchFamily="49" charset="-122"/>
                <a:ea typeface="楷体" pitchFamily="49" charset="-122"/>
              </a:rPr>
              <a:t>, </a:t>
            </a:r>
            <a:r>
              <a:rPr lang="zh-CN" altLang="en-US" sz="1400" b="1">
                <a:solidFill>
                  <a:srgbClr val="002060"/>
                </a:solidFill>
                <a:latin typeface="楷体" pitchFamily="49" charset="-122"/>
                <a:ea typeface="楷体" pitchFamily="49" charset="-122"/>
              </a:rPr>
              <a:t>重者脑细胞受到永久性损伤</a:t>
            </a:r>
            <a:r>
              <a:rPr lang="en-US" altLang="zh-CN" sz="1400" b="1">
                <a:solidFill>
                  <a:srgbClr val="002060"/>
                </a:solidFill>
                <a:latin typeface="楷体" pitchFamily="49" charset="-122"/>
                <a:ea typeface="楷体" pitchFamily="49" charset="-122"/>
              </a:rPr>
              <a:t>, </a:t>
            </a:r>
            <a:r>
              <a:rPr lang="zh-CN" altLang="en-US" sz="1400" b="1">
                <a:solidFill>
                  <a:srgbClr val="002060"/>
                </a:solidFill>
                <a:latin typeface="楷体" pitchFamily="49" charset="-122"/>
                <a:ea typeface="楷体" pitchFamily="49" charset="-122"/>
              </a:rPr>
              <a:t>甚至窒息死亡：当每立方米的空气中一氧化碳的含量达到</a:t>
            </a:r>
            <a:r>
              <a:rPr lang="en-US" altLang="zh-CN" sz="1400" b="1" u="sng">
                <a:solidFill>
                  <a:srgbClr val="002060"/>
                </a:solidFill>
                <a:latin typeface="楷体" pitchFamily="49" charset="-122"/>
                <a:ea typeface="楷体" pitchFamily="49" charset="-122"/>
              </a:rPr>
              <a:t>4</a:t>
            </a:r>
            <a:r>
              <a:rPr lang="zh-CN" altLang="en-US" sz="1400" b="1" u="sng">
                <a:solidFill>
                  <a:srgbClr val="002060"/>
                </a:solidFill>
                <a:latin typeface="楷体" pitchFamily="49" charset="-122"/>
                <a:ea typeface="楷体" pitchFamily="49" charset="-122"/>
              </a:rPr>
              <a:t>克</a:t>
            </a:r>
            <a:r>
              <a:rPr lang="zh-CN" altLang="en-US" sz="1400" b="1">
                <a:solidFill>
                  <a:srgbClr val="002060"/>
                </a:solidFill>
                <a:latin typeface="楷体" pitchFamily="49" charset="-122"/>
                <a:ea typeface="楷体" pitchFamily="49" charset="-122"/>
              </a:rPr>
              <a:t>时， 能在</a:t>
            </a:r>
            <a:r>
              <a:rPr lang="en-US" altLang="zh-CN" sz="1400" b="1" u="sng">
                <a:solidFill>
                  <a:srgbClr val="002060"/>
                </a:solidFill>
                <a:latin typeface="楷体" pitchFamily="49" charset="-122"/>
                <a:ea typeface="楷体" pitchFamily="49" charset="-122"/>
              </a:rPr>
              <a:t>30</a:t>
            </a:r>
            <a:r>
              <a:rPr lang="zh-CN" altLang="en-US" sz="1400" b="1" u="sng">
                <a:solidFill>
                  <a:srgbClr val="002060"/>
                </a:solidFill>
                <a:latin typeface="楷体" pitchFamily="49" charset="-122"/>
                <a:ea typeface="楷体" pitchFamily="49" charset="-122"/>
              </a:rPr>
              <a:t>分钟内</a:t>
            </a:r>
            <a:r>
              <a:rPr lang="zh-CN" altLang="en-US" sz="1400" b="1">
                <a:solidFill>
                  <a:srgbClr val="002060"/>
                </a:solidFill>
                <a:latin typeface="楷体" pitchFamily="49" charset="-122"/>
                <a:ea typeface="楷体" pitchFamily="49" charset="-122"/>
              </a:rPr>
              <a:t>使人死亡。</a:t>
            </a:r>
            <a:br>
              <a:rPr lang="zh-CN" altLang="en-US" sz="1400" b="1">
                <a:solidFill>
                  <a:srgbClr val="002060"/>
                </a:solidFill>
                <a:latin typeface="楷体" pitchFamily="49" charset="-122"/>
                <a:ea typeface="楷体" pitchFamily="49" charset="-122"/>
              </a:rPr>
            </a:br>
            <a:r>
              <a:rPr lang="zh-CN" altLang="en-US" sz="1400" b="1">
                <a:solidFill>
                  <a:srgbClr val="002060"/>
                </a:solidFill>
                <a:latin typeface="楷体" pitchFamily="49" charset="-122"/>
                <a:ea typeface="楷体" pitchFamily="49" charset="-122"/>
              </a:rPr>
              <a:t>　　此外，一氧化碳还会引起胎儿生长受损和</a:t>
            </a:r>
            <a:r>
              <a:rPr lang="zh-CN" altLang="en-US" sz="1400" b="1">
                <a:solidFill>
                  <a:srgbClr val="002060"/>
                </a:solidFill>
                <a:latin typeface="楷体" pitchFamily="49" charset="-122"/>
                <a:ea typeface="楷体" pitchFamily="49" charset="-122"/>
                <a:hlinkClick r:id="rId3"/>
              </a:rPr>
              <a:t>智力低下</a:t>
            </a:r>
            <a:r>
              <a:rPr lang="zh-CN" altLang="en-US" sz="1400" b="1">
                <a:solidFill>
                  <a:srgbClr val="002060"/>
                </a:solidFill>
                <a:latin typeface="楷体" pitchFamily="49" charset="-122"/>
                <a:ea typeface="楷体" pitchFamily="49" charset="-122"/>
              </a:rPr>
              <a:t>，对心脏病、贫血和</a:t>
            </a:r>
            <a:r>
              <a:rPr lang="zh-CN" altLang="en-US" sz="1400" b="1">
                <a:latin typeface="楷体" pitchFamily="49" charset="-122"/>
                <a:ea typeface="楷体" pitchFamily="49" charset="-122"/>
                <a:hlinkClick r:id="rId4"/>
              </a:rPr>
              <a:t>呼吸道疾病</a:t>
            </a:r>
            <a:r>
              <a:rPr lang="zh-CN" altLang="en-US" sz="1400" b="1">
                <a:latin typeface="楷体" pitchFamily="49" charset="-122"/>
                <a:ea typeface="楷体" pitchFamily="49" charset="-122"/>
              </a:rPr>
              <a:t>伤害</a:t>
            </a:r>
            <a:r>
              <a:rPr lang="zh-CN" altLang="en-US" sz="1400" b="1">
                <a:solidFill>
                  <a:srgbClr val="002060"/>
                </a:solidFill>
                <a:latin typeface="楷体" pitchFamily="49" charset="-122"/>
                <a:ea typeface="楷体" pitchFamily="49" charset="-122"/>
              </a:rPr>
              <a:t>性大。</a:t>
            </a:r>
          </a:p>
        </p:txBody>
      </p:sp>
      <p:sp>
        <p:nvSpPr>
          <p:cNvPr id="9" name="TextBox 8"/>
          <p:cNvSpPr txBox="1">
            <a:spLocks noChangeArrowheads="1"/>
          </p:cNvSpPr>
          <p:nvPr/>
        </p:nvSpPr>
        <p:spPr bwMode="auto">
          <a:xfrm>
            <a:off x="323528" y="5013176"/>
            <a:ext cx="2879725" cy="1619250"/>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endParaRPr lang="en-US" altLang="zh-CN" sz="1400" b="1">
              <a:solidFill>
                <a:srgbClr val="002060"/>
              </a:solidFill>
              <a:latin typeface="楷体" pitchFamily="49" charset="-122"/>
              <a:ea typeface="楷体" pitchFamily="49" charset="-122"/>
            </a:endParaRPr>
          </a:p>
          <a:p>
            <a:pPr eaLnBrk="1" hangingPunct="1"/>
            <a:r>
              <a:rPr lang="en-US" altLang="zh-CN" sz="1400" b="1">
                <a:solidFill>
                  <a:srgbClr val="002060"/>
                </a:solidFill>
                <a:latin typeface="楷体" pitchFamily="49" charset="-122"/>
                <a:ea typeface="楷体" pitchFamily="49" charset="-122"/>
              </a:rPr>
              <a:t>2</a:t>
            </a:r>
            <a:r>
              <a:rPr lang="zh-CN" altLang="en-US" sz="1400" b="1">
                <a:solidFill>
                  <a:srgbClr val="002060"/>
                </a:solidFill>
                <a:latin typeface="楷体" pitchFamily="49" charset="-122"/>
                <a:ea typeface="楷体" pitchFamily="49" charset="-122"/>
              </a:rPr>
              <a:t>、 碳氢化合物属挥发性</a:t>
            </a:r>
            <a:r>
              <a:rPr lang="zh-CN" altLang="en-US" sz="1400" b="1">
                <a:solidFill>
                  <a:srgbClr val="002060"/>
                </a:solidFill>
                <a:latin typeface="楷体" pitchFamily="49" charset="-122"/>
                <a:ea typeface="楷体" pitchFamily="49" charset="-122"/>
                <a:hlinkClick r:id="rId5"/>
              </a:rPr>
              <a:t>有机化合物</a:t>
            </a:r>
            <a:r>
              <a:rPr lang="zh-CN" altLang="en-US" sz="1400" b="1">
                <a:solidFill>
                  <a:srgbClr val="002060"/>
                </a:solidFill>
                <a:latin typeface="楷体" pitchFamily="49" charset="-122"/>
                <a:ea typeface="楷体" pitchFamily="49" charset="-122"/>
              </a:rPr>
              <a:t>， 它容易在太阳光下产生</a:t>
            </a:r>
            <a:r>
              <a:rPr lang="zh-CN" altLang="en-US" sz="1400" b="1">
                <a:solidFill>
                  <a:srgbClr val="002060"/>
                </a:solidFill>
                <a:latin typeface="楷体" pitchFamily="49" charset="-122"/>
                <a:ea typeface="楷体" pitchFamily="49" charset="-122"/>
                <a:hlinkClick r:id="rId6"/>
              </a:rPr>
              <a:t>光化学烟雾</a:t>
            </a:r>
            <a:r>
              <a:rPr lang="zh-CN" altLang="en-US" sz="1400" b="1">
                <a:solidFill>
                  <a:srgbClr val="002060"/>
                </a:solidFill>
                <a:latin typeface="楷体" pitchFamily="49" charset="-122"/>
                <a:ea typeface="楷体" pitchFamily="49" charset="-122"/>
              </a:rPr>
              <a:t>， 在一定的浓度下对植物和动物有直接毒性，对人体有致癌作用。</a:t>
            </a:r>
          </a:p>
        </p:txBody>
      </p:sp>
      <p:sp>
        <p:nvSpPr>
          <p:cNvPr id="10" name="TextBox 9"/>
          <p:cNvSpPr txBox="1">
            <a:spLocks noChangeArrowheads="1"/>
          </p:cNvSpPr>
          <p:nvPr/>
        </p:nvSpPr>
        <p:spPr bwMode="auto">
          <a:xfrm>
            <a:off x="5292080" y="930429"/>
            <a:ext cx="2879725" cy="1619250"/>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1400" b="1" dirty="0">
                <a:solidFill>
                  <a:srgbClr val="002060"/>
                </a:solidFill>
                <a:latin typeface="楷体" pitchFamily="49" charset="-122"/>
                <a:ea typeface="楷体" pitchFamily="49" charset="-122"/>
              </a:rPr>
              <a:t>  </a:t>
            </a:r>
            <a:r>
              <a:rPr lang="en-US" altLang="zh-CN" sz="1400" b="1" dirty="0">
                <a:solidFill>
                  <a:srgbClr val="002060"/>
                </a:solidFill>
                <a:latin typeface="楷体" pitchFamily="49" charset="-122"/>
                <a:ea typeface="楷体" pitchFamily="49" charset="-122"/>
              </a:rPr>
              <a:t>3</a:t>
            </a:r>
            <a:r>
              <a:rPr lang="zh-CN" altLang="en-US" sz="1400" b="1" dirty="0">
                <a:solidFill>
                  <a:srgbClr val="002060"/>
                </a:solidFill>
                <a:latin typeface="楷体" pitchFamily="49" charset="-122"/>
                <a:ea typeface="楷体" pitchFamily="49" charset="-122"/>
              </a:rPr>
              <a:t>、 氮氧化物也会在太阳光下产生</a:t>
            </a:r>
            <a:r>
              <a:rPr lang="zh-CN" altLang="en-US" sz="1400" b="1" dirty="0">
                <a:solidFill>
                  <a:srgbClr val="002060"/>
                </a:solidFill>
                <a:latin typeface="楷体" pitchFamily="49" charset="-122"/>
                <a:ea typeface="楷体" pitchFamily="49" charset="-122"/>
                <a:hlinkClick r:id="rId6"/>
              </a:rPr>
              <a:t>光化学烟雾</a:t>
            </a:r>
            <a:r>
              <a:rPr lang="zh-CN" altLang="en-US" sz="1400" b="1" dirty="0">
                <a:solidFill>
                  <a:srgbClr val="002060"/>
                </a:solidFill>
                <a:latin typeface="楷体" pitchFamily="49" charset="-122"/>
                <a:ea typeface="楷体" pitchFamily="49" charset="-122"/>
              </a:rPr>
              <a:t>， 如</a:t>
            </a:r>
            <a:r>
              <a:rPr lang="en-US" altLang="zh-CN" sz="1400" b="1" dirty="0">
                <a:solidFill>
                  <a:srgbClr val="002060"/>
                </a:solidFill>
                <a:latin typeface="楷体" pitchFamily="49" charset="-122"/>
                <a:ea typeface="楷体" pitchFamily="49" charset="-122"/>
              </a:rPr>
              <a:t>1955</a:t>
            </a:r>
            <a:r>
              <a:rPr lang="zh-CN" altLang="en-US" sz="1400" b="1" dirty="0">
                <a:solidFill>
                  <a:srgbClr val="002060"/>
                </a:solidFill>
                <a:latin typeface="楷体" pitchFamily="49" charset="-122"/>
                <a:ea typeface="楷体" pitchFamily="49" charset="-122"/>
              </a:rPr>
              <a:t>年美国洛杉机</a:t>
            </a:r>
            <a:r>
              <a:rPr lang="zh-CN" altLang="en-US" sz="1400" b="1" dirty="0">
                <a:solidFill>
                  <a:srgbClr val="002060"/>
                </a:solidFill>
                <a:latin typeface="楷体" pitchFamily="49" charset="-122"/>
                <a:ea typeface="楷体" pitchFamily="49" charset="-122"/>
                <a:hlinkClick r:id="rId6"/>
              </a:rPr>
              <a:t>光化学烟雾</a:t>
            </a:r>
            <a:r>
              <a:rPr lang="zh-CN" altLang="en-US" sz="1400" b="1" dirty="0">
                <a:solidFill>
                  <a:srgbClr val="002060"/>
                </a:solidFill>
                <a:latin typeface="楷体" pitchFamily="49" charset="-122"/>
                <a:ea typeface="楷体" pitchFamily="49" charset="-122"/>
              </a:rPr>
              <a:t>事件， 因光化学烟雾引起呼吸系统衰竭而死亡的人数达到</a:t>
            </a:r>
            <a:r>
              <a:rPr lang="en-US" altLang="zh-CN" sz="1400" b="1" dirty="0">
                <a:solidFill>
                  <a:srgbClr val="002060"/>
                </a:solidFill>
                <a:latin typeface="楷体" pitchFamily="49" charset="-122"/>
                <a:ea typeface="楷体" pitchFamily="49" charset="-122"/>
              </a:rPr>
              <a:t>400</a:t>
            </a:r>
            <a:r>
              <a:rPr lang="zh-CN" altLang="en-US" sz="1400" b="1" dirty="0">
                <a:solidFill>
                  <a:srgbClr val="002060"/>
                </a:solidFill>
                <a:latin typeface="楷体" pitchFamily="49" charset="-122"/>
                <a:ea typeface="楷体" pitchFamily="49" charset="-122"/>
              </a:rPr>
              <a:t>多人， 这是最早出现的由汽车尾气造成的大气污染事件。</a:t>
            </a:r>
          </a:p>
        </p:txBody>
      </p:sp>
      <p:pic>
        <p:nvPicPr>
          <p:cNvPr id="11" name="图片 31"/>
          <p:cNvPicPr>
            <a:picLocks noChangeAspect="1"/>
          </p:cNvPicPr>
          <p:nvPr/>
        </p:nvPicPr>
        <p:blipFill>
          <a:blip r:embed="rId7"/>
          <a:srcRect l="18567" t="36491" r="15175" b="35439"/>
          <a:stretch>
            <a:fillRect/>
          </a:stretch>
        </p:blipFill>
        <p:spPr bwMode="auto">
          <a:xfrm>
            <a:off x="48349" y="-8452"/>
            <a:ext cx="1691382" cy="1014160"/>
          </a:xfrm>
          <a:prstGeom prst="rect">
            <a:avLst/>
          </a:prstGeom>
          <a:noFill/>
          <a:ln w="9525">
            <a:noFill/>
            <a:miter lim="800000"/>
            <a:headEnd/>
            <a:tailEnd/>
          </a:ln>
        </p:spPr>
      </p:pic>
      <p:pic>
        <p:nvPicPr>
          <p:cNvPr id="12" name="图片 6" descr="QQ图片20190410124014.jpg"/>
          <p:cNvPicPr>
            <a:picLocks noChangeAspect="1"/>
          </p:cNvPicPr>
          <p:nvPr/>
        </p:nvPicPr>
        <p:blipFill>
          <a:blip r:embed="rId8"/>
          <a:srcRect/>
          <a:stretch>
            <a:fillRect/>
          </a:stretch>
        </p:blipFill>
        <p:spPr bwMode="auto">
          <a:xfrm>
            <a:off x="5936999" y="0"/>
            <a:ext cx="1082675" cy="930429"/>
          </a:xfrm>
          <a:prstGeom prst="rect">
            <a:avLst/>
          </a:prstGeom>
          <a:noFill/>
          <a:ln w="9525">
            <a:noFill/>
            <a:miter lim="800000"/>
            <a:headEnd/>
            <a:tailEnd/>
          </a:ln>
        </p:spPr>
      </p:pic>
    </p:spTree>
    <p:extLst>
      <p:ext uri="{BB962C8B-B14F-4D97-AF65-F5344CB8AC3E}">
        <p14:creationId xmlns:p14="http://schemas.microsoft.com/office/powerpoint/2010/main" val="3689920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标注 8"/>
          <p:cNvSpPr/>
          <p:nvPr/>
        </p:nvSpPr>
        <p:spPr>
          <a:xfrm>
            <a:off x="2609368" y="2040177"/>
            <a:ext cx="5524516" cy="2036895"/>
          </a:xfrm>
          <a:prstGeom prst="wedgeRoundRectCallout">
            <a:avLst>
              <a:gd name="adj1" fmla="val -60678"/>
              <a:gd name="adj2" fmla="val 33487"/>
              <a:gd name="adj3" fmla="val 16667"/>
            </a:avLst>
          </a:prstGeom>
          <a:solidFill>
            <a:schemeClr val="accent6">
              <a:lumMod val="20000"/>
              <a:lumOff val="80000"/>
            </a:schemeClr>
          </a:solidFill>
          <a:ln w="635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2589268" y="2199153"/>
            <a:ext cx="5544616" cy="1512168"/>
          </a:xfrm>
        </p:spPr>
        <p:txBody>
          <a:bodyPr>
            <a:normAutofit fontScale="90000"/>
          </a:bodyPr>
          <a:lstStyle/>
          <a:p>
            <a:pPr algn="l"/>
            <a:r>
              <a:rPr lang="zh-CN" altLang="en-US" b="1" dirty="0" smtClean="0">
                <a:solidFill>
                  <a:srgbClr val="FF0000"/>
                </a:solidFill>
                <a:latin typeface="楷体_GB2312" pitchFamily="49" charset="-122"/>
                <a:ea typeface="楷体_GB2312" pitchFamily="49" charset="-122"/>
              </a:rPr>
              <a:t>   </a:t>
            </a:r>
            <a:r>
              <a:rPr lang="zh-CN" altLang="en-US" sz="3600" b="1" dirty="0" smtClean="0">
                <a:solidFill>
                  <a:srgbClr val="FF0000"/>
                </a:solidFill>
                <a:latin typeface="楷体_GB2312" pitchFamily="49" charset="-122"/>
                <a:ea typeface="楷体_GB2312" pitchFamily="49" charset="-122"/>
              </a:rPr>
              <a:t>讨论：</a:t>
            </a:r>
            <a:r>
              <a:rPr lang="zh-CN" altLang="en-US" sz="3600" b="1" dirty="0" smtClean="0">
                <a:latin typeface="楷体_GB2312" pitchFamily="49" charset="-122"/>
                <a:ea typeface="楷体_GB2312" pitchFamily="49" charset="-122"/>
              </a:rPr>
              <a:t>为了减少汽车尾气对空气的污染，我们能够做些什么呢？</a:t>
            </a:r>
            <a:endParaRPr lang="zh-CN" altLang="en-US" sz="3600" b="1" dirty="0">
              <a:latin typeface="楷体_GB2312" pitchFamily="49" charset="-122"/>
              <a:ea typeface="楷体_GB2312" pitchFamily="49" charset="-122"/>
            </a:endParaRPr>
          </a:p>
        </p:txBody>
      </p:sp>
      <p:pic>
        <p:nvPicPr>
          <p:cNvPr id="4" name="图片 6" descr="QQ图片20190410124014.jpg"/>
          <p:cNvPicPr>
            <a:picLocks noChangeAspect="1"/>
          </p:cNvPicPr>
          <p:nvPr/>
        </p:nvPicPr>
        <p:blipFill>
          <a:blip r:embed="rId2"/>
          <a:srcRect/>
          <a:stretch>
            <a:fillRect/>
          </a:stretch>
        </p:blipFill>
        <p:spPr bwMode="auto">
          <a:xfrm>
            <a:off x="7128396" y="5129808"/>
            <a:ext cx="2010976" cy="1728192"/>
          </a:xfrm>
          <a:prstGeom prst="rect">
            <a:avLst/>
          </a:prstGeom>
          <a:noFill/>
          <a:ln w="9525">
            <a:noFill/>
            <a:miter lim="800000"/>
            <a:headEnd/>
            <a:tailEnd/>
          </a:ln>
        </p:spPr>
      </p:pic>
      <p:pic>
        <p:nvPicPr>
          <p:cNvPr id="5" name="图片 31"/>
          <p:cNvPicPr>
            <a:picLocks noChangeAspect="1"/>
          </p:cNvPicPr>
          <p:nvPr/>
        </p:nvPicPr>
        <p:blipFill>
          <a:blip r:embed="rId3"/>
          <a:srcRect l="18567" t="36491" r="15175" b="35439"/>
          <a:stretch>
            <a:fillRect/>
          </a:stretch>
        </p:blipFill>
        <p:spPr bwMode="auto">
          <a:xfrm>
            <a:off x="48347" y="116632"/>
            <a:ext cx="3451109" cy="20693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036" y="2680067"/>
            <a:ext cx="1372865" cy="24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3347864" y="332656"/>
            <a:ext cx="2449710" cy="584775"/>
          </a:xfrm>
          <a:prstGeom prst="rect">
            <a:avLst/>
          </a:prstGeom>
          <a:solidFill>
            <a:srgbClr val="FFFF00"/>
          </a:solidFill>
          <a:ln w="9525">
            <a:solidFill>
              <a:srgbClr val="FF00FF"/>
            </a:solidFill>
            <a:miter lim="800000"/>
            <a:headEnd/>
            <a:tailEnd/>
          </a:ln>
        </p:spPr>
        <p:txBody>
          <a:bodyPr wrap="non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6600"/>
                </a:solidFill>
                <a:latin typeface="楷体" pitchFamily="49" charset="-122"/>
                <a:ea typeface="楷体" pitchFamily="49" charset="-122"/>
              </a:rPr>
              <a:t> </a:t>
            </a:r>
            <a:r>
              <a:rPr lang="zh-CN" altLang="en-US" sz="3200" b="1" dirty="0" smtClean="0">
                <a:solidFill>
                  <a:srgbClr val="00B0F0"/>
                </a:solidFill>
                <a:latin typeface="楷体" pitchFamily="49" charset="-122"/>
                <a:ea typeface="楷体" pitchFamily="49" charset="-122"/>
              </a:rPr>
              <a:t>小组讨论：</a:t>
            </a:r>
            <a:endParaRPr lang="zh-CN" altLang="en-US" sz="3200" b="1" dirty="0">
              <a:solidFill>
                <a:srgbClr val="00B0F0"/>
              </a:solidFill>
              <a:latin typeface="楷体" pitchFamily="49" charset="-122"/>
              <a:ea typeface="楷体" pitchFamily="49" charset="-122"/>
            </a:endParaRPr>
          </a:p>
        </p:txBody>
      </p:sp>
    </p:spTree>
    <p:extLst>
      <p:ext uri="{BB962C8B-B14F-4D97-AF65-F5344CB8AC3E}">
        <p14:creationId xmlns:p14="http://schemas.microsoft.com/office/powerpoint/2010/main" val="40959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8" y="0"/>
            <a:ext cx="2347913"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193675" y="1314450"/>
            <a:ext cx="1114425" cy="369888"/>
          </a:xfrm>
          <a:prstGeom prst="rect">
            <a:avLst/>
          </a:prstGeom>
          <a:solidFill>
            <a:srgbClr val="FFFF00"/>
          </a:solidFill>
          <a:ln w="19050">
            <a:solidFill>
              <a:srgbClr val="FF00FF"/>
            </a:solidFill>
            <a:miter lim="800000"/>
            <a:headEnd/>
            <a:tailEnd/>
          </a:ln>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b="1" dirty="0">
                <a:solidFill>
                  <a:srgbClr val="0000FF"/>
                </a:solidFill>
                <a:latin typeface="Times New Roman" pitchFamily="18" charset="0"/>
                <a:ea typeface="楷体_GB2312" pitchFamily="49" charset="-122"/>
              </a:rPr>
              <a:t>控制数量</a:t>
            </a:r>
            <a:endParaRPr lang="zh-CN" altLang="en-US" dirty="0">
              <a:solidFill>
                <a:srgbClr val="0000FF"/>
              </a:solidFill>
              <a:ea typeface="楷体_GB2312" pitchFamily="49" charset="-122"/>
            </a:endParaRPr>
          </a:p>
        </p:txBody>
      </p:sp>
      <p:sp>
        <p:nvSpPr>
          <p:cNvPr id="6" name="TextBox 5"/>
          <p:cNvSpPr txBox="1">
            <a:spLocks noChangeArrowheads="1"/>
          </p:cNvSpPr>
          <p:nvPr/>
        </p:nvSpPr>
        <p:spPr bwMode="auto">
          <a:xfrm>
            <a:off x="1581150" y="911225"/>
            <a:ext cx="3816350" cy="1323975"/>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en-US" altLang="zh-CN" sz="1600" b="1" dirty="0">
                <a:solidFill>
                  <a:srgbClr val="0000FF"/>
                </a:solidFill>
                <a:latin typeface="楷体" pitchFamily="49" charset="-122"/>
                <a:ea typeface="楷体" pitchFamily="49" charset="-122"/>
              </a:rPr>
              <a:t>1</a:t>
            </a:r>
            <a:r>
              <a:rPr lang="zh-CN" altLang="en-US" sz="1600" b="1" dirty="0">
                <a:solidFill>
                  <a:srgbClr val="0000FF"/>
                </a:solidFill>
                <a:latin typeface="楷体" pitchFamily="49" charset="-122"/>
                <a:ea typeface="楷体" pitchFamily="49" charset="-122"/>
              </a:rPr>
              <a:t>、提高汽车的价格，提高环保税，减少私家车数量。</a:t>
            </a:r>
            <a:endParaRPr lang="en-US" altLang="zh-CN" sz="1600" b="1" dirty="0">
              <a:solidFill>
                <a:srgbClr val="0000FF"/>
              </a:solidFill>
              <a:latin typeface="楷体" pitchFamily="49" charset="-122"/>
              <a:ea typeface="楷体" pitchFamily="49" charset="-122"/>
            </a:endParaRPr>
          </a:p>
          <a:p>
            <a:pPr eaLnBrk="1" hangingPunct="1"/>
            <a:r>
              <a:rPr lang="en-US" altLang="zh-CN" sz="1600" b="1" dirty="0">
                <a:solidFill>
                  <a:srgbClr val="0000FF"/>
                </a:solidFill>
                <a:latin typeface="楷体" pitchFamily="49" charset="-122"/>
                <a:ea typeface="楷体" pitchFamily="49" charset="-122"/>
              </a:rPr>
              <a:t>2</a:t>
            </a:r>
            <a:r>
              <a:rPr lang="zh-CN" altLang="en-US" sz="1600" b="1" dirty="0">
                <a:solidFill>
                  <a:srgbClr val="0000FF"/>
                </a:solidFill>
                <a:latin typeface="楷体" pitchFamily="49" charset="-122"/>
                <a:ea typeface="楷体" pitchFamily="49" charset="-122"/>
              </a:rPr>
              <a:t>、优先发展公共交通，提倡自行车交通。</a:t>
            </a:r>
            <a:endParaRPr lang="en-US" altLang="zh-CN" sz="1600" b="1" dirty="0">
              <a:solidFill>
                <a:srgbClr val="0000FF"/>
              </a:solidFill>
              <a:latin typeface="楷体" pitchFamily="49" charset="-122"/>
              <a:ea typeface="楷体" pitchFamily="49" charset="-122"/>
            </a:endParaRPr>
          </a:p>
          <a:p>
            <a:pPr eaLnBrk="1" hangingPunct="1"/>
            <a:r>
              <a:rPr lang="en-US" altLang="zh-CN" sz="1600" b="1" dirty="0">
                <a:solidFill>
                  <a:srgbClr val="0000FF"/>
                </a:solidFill>
                <a:latin typeface="楷体" pitchFamily="49" charset="-122"/>
                <a:ea typeface="楷体" pitchFamily="49" charset="-122"/>
              </a:rPr>
              <a:t>3</a:t>
            </a:r>
            <a:r>
              <a:rPr lang="zh-CN" altLang="en-US" sz="1600" b="1" dirty="0">
                <a:solidFill>
                  <a:srgbClr val="0000FF"/>
                </a:solidFill>
                <a:latin typeface="楷体" pitchFamily="49" charset="-122"/>
                <a:ea typeface="楷体" pitchFamily="49" charset="-122"/>
              </a:rPr>
              <a:t>、尽量少开私家车，单双号限行。</a:t>
            </a:r>
          </a:p>
        </p:txBody>
      </p:sp>
      <p:sp>
        <p:nvSpPr>
          <p:cNvPr id="7" name="TextBox 6"/>
          <p:cNvSpPr txBox="1">
            <a:spLocks noChangeArrowheads="1"/>
          </p:cNvSpPr>
          <p:nvPr/>
        </p:nvSpPr>
        <p:spPr bwMode="auto">
          <a:xfrm>
            <a:off x="2123728" y="2579615"/>
            <a:ext cx="1114425" cy="369887"/>
          </a:xfrm>
          <a:prstGeom prst="rect">
            <a:avLst/>
          </a:prstGeom>
          <a:solidFill>
            <a:srgbClr val="FFFF00"/>
          </a:solidFill>
          <a:ln w="19050">
            <a:solidFill>
              <a:srgbClr val="FF00FF"/>
            </a:solidFill>
            <a:miter lim="800000"/>
            <a:headEnd/>
            <a:tailEnd/>
          </a:ln>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b="1">
                <a:solidFill>
                  <a:srgbClr val="0000FF"/>
                </a:solidFill>
                <a:latin typeface="Times New Roman" pitchFamily="18" charset="0"/>
                <a:ea typeface="楷体_GB2312" pitchFamily="49" charset="-122"/>
                <a:cs typeface="宋体" charset="-122"/>
              </a:rPr>
              <a:t>提高质量</a:t>
            </a:r>
            <a:endParaRPr lang="zh-CN" altLang="en-US">
              <a:solidFill>
                <a:srgbClr val="0000FF"/>
              </a:solidFill>
              <a:ea typeface="楷体_GB2312" pitchFamily="49" charset="-122"/>
              <a:cs typeface="宋体" charset="-122"/>
            </a:endParaRPr>
          </a:p>
        </p:txBody>
      </p:sp>
      <p:sp>
        <p:nvSpPr>
          <p:cNvPr id="8" name="TextBox 7"/>
          <p:cNvSpPr txBox="1">
            <a:spLocks noChangeArrowheads="1"/>
          </p:cNvSpPr>
          <p:nvPr/>
        </p:nvSpPr>
        <p:spPr bwMode="auto">
          <a:xfrm>
            <a:off x="3797300" y="2322513"/>
            <a:ext cx="3816350" cy="1325562"/>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en-US" altLang="zh-CN" sz="1600" b="1" dirty="0">
                <a:solidFill>
                  <a:srgbClr val="FF0000"/>
                </a:solidFill>
                <a:latin typeface="楷体" pitchFamily="49" charset="-122"/>
                <a:ea typeface="楷体" pitchFamily="49" charset="-122"/>
              </a:rPr>
              <a:t>1</a:t>
            </a:r>
            <a:r>
              <a:rPr lang="zh-CN" altLang="en-US" sz="1600" b="1" dirty="0">
                <a:solidFill>
                  <a:srgbClr val="FF0000"/>
                </a:solidFill>
                <a:latin typeface="楷体" pitchFamily="49" charset="-122"/>
                <a:ea typeface="楷体" pitchFamily="49" charset="-122"/>
              </a:rPr>
              <a:t>、禁止使用含铅汽油。</a:t>
            </a:r>
            <a:endParaRPr lang="en-US" altLang="zh-CN" sz="1600" b="1" dirty="0">
              <a:solidFill>
                <a:srgbClr val="FF0000"/>
              </a:solidFill>
              <a:latin typeface="楷体" pitchFamily="49" charset="-122"/>
              <a:ea typeface="楷体" pitchFamily="49" charset="-122"/>
            </a:endParaRPr>
          </a:p>
          <a:p>
            <a:pPr eaLnBrk="1" hangingPunct="1"/>
            <a:r>
              <a:rPr lang="en-US" altLang="zh-CN" sz="1600" b="1" dirty="0">
                <a:solidFill>
                  <a:srgbClr val="FF0000"/>
                </a:solidFill>
                <a:latin typeface="楷体" pitchFamily="49" charset="-122"/>
                <a:ea typeface="楷体" pitchFamily="49" charset="-122"/>
              </a:rPr>
              <a:t>2</a:t>
            </a:r>
            <a:r>
              <a:rPr lang="zh-CN" altLang="en-US" sz="1600" b="1" dirty="0">
                <a:solidFill>
                  <a:srgbClr val="FF0000"/>
                </a:solidFill>
                <a:latin typeface="楷体" pitchFamily="49" charset="-122"/>
                <a:ea typeface="楷体" pitchFamily="49" charset="-122"/>
              </a:rPr>
              <a:t>、提高汽车尾气污染物排放标准，</a:t>
            </a:r>
            <a:endParaRPr lang="en-US" altLang="zh-CN" sz="1600" b="1" dirty="0">
              <a:solidFill>
                <a:srgbClr val="FF0000"/>
              </a:solidFill>
              <a:latin typeface="楷体" pitchFamily="49" charset="-122"/>
              <a:ea typeface="楷体" pitchFamily="49" charset="-122"/>
            </a:endParaRPr>
          </a:p>
          <a:p>
            <a:pPr eaLnBrk="1" hangingPunct="1"/>
            <a:r>
              <a:rPr lang="en-US" altLang="zh-CN" sz="1600" b="1" dirty="0">
                <a:solidFill>
                  <a:srgbClr val="FF0000"/>
                </a:solidFill>
                <a:latin typeface="楷体" pitchFamily="49" charset="-122"/>
                <a:ea typeface="楷体" pitchFamily="49" charset="-122"/>
              </a:rPr>
              <a:t>3</a:t>
            </a:r>
            <a:r>
              <a:rPr lang="zh-CN" altLang="en-US" sz="1600" b="1" dirty="0">
                <a:solidFill>
                  <a:srgbClr val="FF0000"/>
                </a:solidFill>
                <a:latin typeface="楷体" pitchFamily="49" charset="-122"/>
                <a:ea typeface="楷体" pitchFamily="49" charset="-122"/>
              </a:rPr>
              <a:t>、不能让未达到标准的汽油流入市场。</a:t>
            </a:r>
            <a:endParaRPr lang="en-US" altLang="zh-CN" sz="1600" b="1" dirty="0">
              <a:solidFill>
                <a:srgbClr val="FF0000"/>
              </a:solidFill>
              <a:latin typeface="楷体" pitchFamily="49" charset="-122"/>
              <a:ea typeface="楷体" pitchFamily="49" charset="-122"/>
            </a:endParaRPr>
          </a:p>
          <a:p>
            <a:pPr eaLnBrk="1" hangingPunct="1"/>
            <a:r>
              <a:rPr lang="en-US" altLang="zh-CN" sz="1400" b="1" dirty="0">
                <a:solidFill>
                  <a:srgbClr val="FF0000"/>
                </a:solidFill>
                <a:latin typeface="楷体" pitchFamily="49" charset="-122"/>
                <a:ea typeface="楷体" pitchFamily="49" charset="-122"/>
              </a:rPr>
              <a:t>4</a:t>
            </a:r>
            <a:r>
              <a:rPr lang="zh-CN" altLang="en-US" sz="1400" b="1" dirty="0">
                <a:solidFill>
                  <a:srgbClr val="FF0000"/>
                </a:solidFill>
                <a:latin typeface="楷体" pitchFamily="49" charset="-122"/>
                <a:ea typeface="楷体" pitchFamily="49" charset="-122"/>
              </a:rPr>
              <a:t>、淘汰旧车，采取报废迎新。</a:t>
            </a:r>
          </a:p>
        </p:txBody>
      </p:sp>
      <p:sp>
        <p:nvSpPr>
          <p:cNvPr id="10" name="TextBox 9"/>
          <p:cNvSpPr txBox="1">
            <a:spLocks noChangeArrowheads="1"/>
          </p:cNvSpPr>
          <p:nvPr/>
        </p:nvSpPr>
        <p:spPr bwMode="auto">
          <a:xfrm>
            <a:off x="382371" y="3924527"/>
            <a:ext cx="1108075" cy="369888"/>
          </a:xfrm>
          <a:prstGeom prst="rect">
            <a:avLst/>
          </a:prstGeom>
          <a:solidFill>
            <a:srgbClr val="FFFF00"/>
          </a:solidFill>
          <a:ln w="19050">
            <a:solidFill>
              <a:srgbClr val="FF00FF"/>
            </a:solidFill>
            <a:miter lim="800000"/>
            <a:headEnd/>
            <a:tailEnd/>
          </a:ln>
        </p:spPr>
        <p:txBody>
          <a:bodyPr wrap="non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b="1">
                <a:solidFill>
                  <a:srgbClr val="0000FF"/>
                </a:solidFill>
                <a:latin typeface="Times New Roman" pitchFamily="18" charset="0"/>
                <a:ea typeface="楷体_GB2312" pitchFamily="49" charset="-122"/>
                <a:cs typeface="宋体" charset="-122"/>
              </a:rPr>
              <a:t>绿色技术</a:t>
            </a:r>
            <a:endParaRPr lang="zh-CN" altLang="en-US">
              <a:solidFill>
                <a:srgbClr val="0000FF"/>
              </a:solidFill>
              <a:ea typeface="楷体_GB2312" pitchFamily="49" charset="-122"/>
              <a:cs typeface="宋体" charset="-122"/>
            </a:endParaRPr>
          </a:p>
        </p:txBody>
      </p:sp>
      <p:sp>
        <p:nvSpPr>
          <p:cNvPr id="11" name="TextBox 10"/>
          <p:cNvSpPr txBox="1">
            <a:spLocks noChangeArrowheads="1"/>
          </p:cNvSpPr>
          <p:nvPr/>
        </p:nvSpPr>
        <p:spPr bwMode="auto">
          <a:xfrm>
            <a:off x="1691680" y="3743447"/>
            <a:ext cx="3816350" cy="1325563"/>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1600">
                <a:latin typeface="楷体" pitchFamily="49" charset="-122"/>
                <a:ea typeface="楷体" pitchFamily="49" charset="-122"/>
              </a:rPr>
              <a:t>    </a:t>
            </a:r>
            <a:r>
              <a:rPr lang="zh-CN" altLang="en-US" sz="1600" b="1">
                <a:solidFill>
                  <a:srgbClr val="0000FF"/>
                </a:solidFill>
                <a:latin typeface="楷体" pitchFamily="49" charset="-122"/>
                <a:ea typeface="楷体" pitchFamily="49" charset="-122"/>
              </a:rPr>
              <a:t>普及环保型汽车：以氢为燃料的电池电动车、太阳能汽车、电动汽车、复式汽车、液化气汽车、甲醇汽车等。</a:t>
            </a:r>
          </a:p>
        </p:txBody>
      </p:sp>
      <p:sp>
        <p:nvSpPr>
          <p:cNvPr id="12" name="TextBox 11"/>
          <p:cNvSpPr txBox="1">
            <a:spLocks noChangeArrowheads="1"/>
          </p:cNvSpPr>
          <p:nvPr/>
        </p:nvSpPr>
        <p:spPr bwMode="auto">
          <a:xfrm>
            <a:off x="2680940" y="5575300"/>
            <a:ext cx="1114425" cy="369888"/>
          </a:xfrm>
          <a:prstGeom prst="rect">
            <a:avLst/>
          </a:prstGeom>
          <a:solidFill>
            <a:srgbClr val="FFFF00"/>
          </a:solidFill>
          <a:ln w="19050">
            <a:solidFill>
              <a:srgbClr val="FF00FF"/>
            </a:solidFill>
            <a:miter lim="800000"/>
            <a:headEnd/>
            <a:tailEnd/>
          </a:ln>
        </p:spPr>
        <p:txBody>
          <a:bodyPr wrap="non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b="1">
                <a:solidFill>
                  <a:srgbClr val="0000FF"/>
                </a:solidFill>
                <a:latin typeface="楷体" pitchFamily="49" charset="-122"/>
                <a:ea typeface="楷体_GB2312" pitchFamily="49" charset="-122"/>
              </a:rPr>
              <a:t>加强宣传</a:t>
            </a:r>
            <a:endParaRPr lang="zh-CN" altLang="en-US">
              <a:solidFill>
                <a:srgbClr val="0000FF"/>
              </a:solidFill>
              <a:latin typeface="楷体" pitchFamily="49" charset="-122"/>
              <a:ea typeface="楷体_GB2312" pitchFamily="49" charset="-122"/>
            </a:endParaRPr>
          </a:p>
        </p:txBody>
      </p:sp>
      <p:sp>
        <p:nvSpPr>
          <p:cNvPr id="13" name="TextBox 12"/>
          <p:cNvSpPr txBox="1">
            <a:spLocks noChangeArrowheads="1"/>
          </p:cNvSpPr>
          <p:nvPr/>
        </p:nvSpPr>
        <p:spPr bwMode="auto">
          <a:xfrm>
            <a:off x="4067944" y="5282407"/>
            <a:ext cx="3887788" cy="1325562"/>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dirty="0">
                <a:latin typeface="楷体" pitchFamily="49" charset="-122"/>
                <a:ea typeface="楷体" pitchFamily="49" charset="-122"/>
              </a:rPr>
              <a:t>    </a:t>
            </a:r>
            <a:r>
              <a:rPr lang="zh-CN" altLang="en-US" sz="1600" b="1" dirty="0">
                <a:solidFill>
                  <a:srgbClr val="FF0000"/>
                </a:solidFill>
                <a:latin typeface="楷体" pitchFamily="49" charset="-122"/>
                <a:ea typeface="楷体" pitchFamily="49" charset="-122"/>
              </a:rPr>
              <a:t>加强对环境保护重要性的宣传，提高人民环保意识，让群众自觉使用公共交通工具，不购买尾气排放量不达标的汽车，坚决不购买、制造含铅、低质汽油。</a:t>
            </a:r>
          </a:p>
          <a:p>
            <a:pPr eaLnBrk="1" hangingPunct="1"/>
            <a:endParaRPr lang="zh-CN" altLang="en-US" dirty="0"/>
          </a:p>
        </p:txBody>
      </p:sp>
      <p:pic>
        <p:nvPicPr>
          <p:cNvPr id="14" name="Picture 2" descr="I:\新建文件夹\3.jpg"/>
          <p:cNvPicPr preferRelativeResize="0">
            <a:picLocks noChangeArrowheads="1"/>
          </p:cNvPicPr>
          <p:nvPr/>
        </p:nvPicPr>
        <p:blipFill>
          <a:blip r:embed="rId3">
            <a:extLst>
              <a:ext uri="{28A0092B-C50C-407E-A947-70E740481C1C}">
                <a14:useLocalDpi xmlns:a14="http://schemas.microsoft.com/office/drawing/2010/main" val="0"/>
              </a:ext>
            </a:extLst>
          </a:blip>
          <a:srcRect b="-7362"/>
          <a:stretch>
            <a:fillRect/>
          </a:stretch>
        </p:blipFill>
        <p:spPr bwMode="auto">
          <a:xfrm>
            <a:off x="7681052" y="1145308"/>
            <a:ext cx="143986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7768367525db8d807782d506aaa3ff1c"/>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4992688"/>
            <a:ext cx="1439862" cy="161925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2445653" y="247649"/>
            <a:ext cx="3960440" cy="461665"/>
          </a:xfrm>
          <a:prstGeom prst="rect">
            <a:avLst/>
          </a:prstGeom>
          <a:solidFill>
            <a:srgbClr val="00B0F0"/>
          </a:solidFill>
          <a:ln w="19050">
            <a:solidFill>
              <a:srgbClr val="FF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2400" b="1" dirty="0" smtClean="0">
                <a:latin typeface="Times New Roman" pitchFamily="18" charset="0"/>
                <a:ea typeface="楷体_GB2312" pitchFamily="49" charset="-122"/>
              </a:rPr>
              <a:t>减少汽车尾气污染的措施：</a:t>
            </a:r>
            <a:endParaRPr lang="zh-CN" altLang="en-US" sz="2400" dirty="0">
              <a:ea typeface="楷体_GB2312" pitchFamily="49" charset="-122"/>
            </a:endParaRPr>
          </a:p>
        </p:txBody>
      </p:sp>
    </p:spTree>
    <p:extLst>
      <p:ext uri="{BB962C8B-B14F-4D97-AF65-F5344CB8AC3E}">
        <p14:creationId xmlns:p14="http://schemas.microsoft.com/office/powerpoint/2010/main" val="37382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2"/>
                                          </p:val>
                                        </p:tav>
                                        <p:tav tm="100000">
                                          <p:val>
                                            <p:strVal val="#ppt_x"/>
                                          </p:val>
                                        </p:tav>
                                      </p:tavLst>
                                    </p:anim>
                                    <p:anim calcmode="lin" valueType="num">
                                      <p:cBhvr>
                                        <p:cTn id="2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ppt_x</p:attrName>
                                        </p:attrNameLst>
                                      </p:cBhvr>
                                      <p:tavLst>
                                        <p:tav tm="0">
                                          <p:val>
                                            <p:strVal val="#ppt_x-.2"/>
                                          </p:val>
                                        </p:tav>
                                        <p:tav tm="100000">
                                          <p:val>
                                            <p:strVal val="#ppt_x"/>
                                          </p:val>
                                        </p:tav>
                                      </p:tavLst>
                                    </p:anim>
                                    <p:anim calcmode="lin" valueType="num">
                                      <p:cBhvr>
                                        <p:cTn id="3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ppt_x</p:attrName>
                                        </p:attrNameLst>
                                      </p:cBhvr>
                                      <p:tavLst>
                                        <p:tav tm="0">
                                          <p:val>
                                            <p:strVal val="#ppt_x-.2"/>
                                          </p:val>
                                        </p:tav>
                                        <p:tav tm="100000">
                                          <p:val>
                                            <p:strVal val="#ppt_x"/>
                                          </p:val>
                                        </p:tav>
                                      </p:tavLst>
                                    </p:anim>
                                    <p:anim calcmode="lin" valueType="num">
                                      <p:cBhvr>
                                        <p:cTn id="3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2"/>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ppt_x</p:attrName>
                                        </p:attrNameLst>
                                      </p:cBhvr>
                                      <p:tavLst>
                                        <p:tav tm="0">
                                          <p:val>
                                            <p:strVal val="#ppt_x-.2"/>
                                          </p:val>
                                        </p:tav>
                                        <p:tav tm="100000">
                                          <p:val>
                                            <p:strVal val="#ppt_x"/>
                                          </p:val>
                                        </p:tav>
                                      </p:tavLst>
                                    </p:anim>
                                    <p:anim calcmode="lin" valueType="num">
                                      <p:cBhvr>
                                        <p:cTn id="4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3"/>
                                        </p:tgtEl>
                                      </p:cBhvr>
                                    </p:animEffect>
                                  </p:childTnLst>
                                </p:cTn>
                              </p:par>
                              <p:par>
                                <p:cTn id="45" presetID="2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818" t="12616" r="1429" b="22424"/>
          <a:stretch/>
        </p:blipFill>
        <p:spPr>
          <a:xfrm>
            <a:off x="0" y="0"/>
            <a:ext cx="9194838" cy="314895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3" y="0"/>
            <a:ext cx="2347913"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309" y="3391341"/>
            <a:ext cx="8856476" cy="2031325"/>
          </a:xfrm>
          <a:prstGeom prst="rect">
            <a:avLst/>
          </a:prstGeom>
          <a:noFill/>
        </p:spPr>
        <p:txBody>
          <a:bodyPr wrap="square" rtlCol="0">
            <a:spAutoFit/>
          </a:bodyPr>
          <a:lstStyle/>
          <a:p>
            <a:r>
              <a:rPr lang="zh-CN" altLang="en-US" dirty="0" smtClean="0"/>
              <a:t>          每年</a:t>
            </a:r>
            <a:r>
              <a:rPr lang="zh-CN" altLang="en-US" dirty="0"/>
              <a:t>的</a:t>
            </a:r>
            <a:r>
              <a:rPr lang="en-US" altLang="zh-CN" dirty="0"/>
              <a:t>9</a:t>
            </a:r>
            <a:r>
              <a:rPr lang="zh-CN" altLang="en-US" dirty="0"/>
              <a:t>月</a:t>
            </a:r>
            <a:r>
              <a:rPr lang="en-US" altLang="zh-CN" dirty="0"/>
              <a:t>22</a:t>
            </a:r>
            <a:r>
              <a:rPr lang="zh-CN" altLang="en-US" dirty="0"/>
              <a:t>日是“世界无车日”。“无车日”最早是由法国发起的，其宗旨是增强人们的环保意识，了解汽车对城市环境造成的危害，鼓励人们在市区使用公共交通工具、骑车或步行。法国</a:t>
            </a:r>
            <a:r>
              <a:rPr lang="en-US" altLang="zh-CN" dirty="0"/>
              <a:t>35</a:t>
            </a:r>
            <a:r>
              <a:rPr lang="zh-CN" altLang="en-US" dirty="0"/>
              <a:t>个城市的市民就在</a:t>
            </a:r>
            <a:r>
              <a:rPr lang="en-US" altLang="zh-CN" dirty="0"/>
              <a:t>1998</a:t>
            </a:r>
            <a:r>
              <a:rPr lang="zh-CN" altLang="en-US" dirty="0"/>
              <a:t>年</a:t>
            </a:r>
            <a:r>
              <a:rPr lang="en-US" altLang="zh-CN" dirty="0"/>
              <a:t>9</a:t>
            </a:r>
            <a:r>
              <a:rPr lang="zh-CN" altLang="en-US" dirty="0"/>
              <a:t>月</a:t>
            </a:r>
            <a:r>
              <a:rPr lang="en-US" altLang="zh-CN" dirty="0"/>
              <a:t>22</a:t>
            </a:r>
            <a:r>
              <a:rPr lang="zh-CN" altLang="en-US" dirty="0"/>
              <a:t>日自愿发起在当天弃用私家车，成为了法国第一个“市内无车日”。后来，法国首创的无车日在</a:t>
            </a:r>
            <a:r>
              <a:rPr lang="en-US" altLang="zh-CN" dirty="0"/>
              <a:t>2000</a:t>
            </a:r>
            <a:r>
              <a:rPr lang="zh-CN" altLang="en-US" dirty="0"/>
              <a:t>年</a:t>
            </a:r>
            <a:r>
              <a:rPr lang="en-US" altLang="zh-CN" dirty="0"/>
              <a:t>2</a:t>
            </a:r>
            <a:r>
              <a:rPr lang="zh-CN" altLang="en-US" dirty="0"/>
              <a:t>月被欧盟纳入环保政策框架内，</a:t>
            </a:r>
            <a:r>
              <a:rPr lang="en-US" altLang="zh-CN" dirty="0"/>
              <a:t>9</a:t>
            </a:r>
            <a:r>
              <a:rPr lang="zh-CN" altLang="en-US" dirty="0"/>
              <a:t>月</a:t>
            </a:r>
            <a:r>
              <a:rPr lang="en-US" altLang="zh-CN" dirty="0"/>
              <a:t>22</a:t>
            </a:r>
            <a:r>
              <a:rPr lang="zh-CN" altLang="en-US" dirty="0"/>
              <a:t>日亦因而成为“欧洲无车日”、“国际无车日”， 此后，这一活动迅速扩展到全球。</a:t>
            </a:r>
          </a:p>
          <a:p>
            <a:endParaRPr lang="zh-CN" altLang="en-US" dirty="0"/>
          </a:p>
        </p:txBody>
      </p:sp>
      <p:sp>
        <p:nvSpPr>
          <p:cNvPr id="7" name="TextBox 6"/>
          <p:cNvSpPr txBox="1"/>
          <p:nvPr/>
        </p:nvSpPr>
        <p:spPr>
          <a:xfrm>
            <a:off x="0" y="5456303"/>
            <a:ext cx="8964488" cy="923330"/>
          </a:xfrm>
          <a:prstGeom prst="rect">
            <a:avLst/>
          </a:prstGeom>
          <a:noFill/>
        </p:spPr>
        <p:txBody>
          <a:bodyPr wrap="square" rtlCol="0">
            <a:spAutoFit/>
          </a:bodyPr>
          <a:lstStyle/>
          <a:p>
            <a:r>
              <a:rPr lang="zh-CN" altLang="en-US" b="1" dirty="0" smtClean="0">
                <a:solidFill>
                  <a:srgbClr val="FF0000"/>
                </a:solidFill>
              </a:rPr>
              <a:t>       如今</a:t>
            </a:r>
            <a:r>
              <a:rPr lang="zh-CN" altLang="en-US" b="1" dirty="0">
                <a:solidFill>
                  <a:srgbClr val="FF0000"/>
                </a:solidFill>
              </a:rPr>
              <a:t>，保护环境、倡导绿色出行、发展节能型和新能源汽车已经成为全球共识。不少国际政要和社会名流也纷纷在不同场合中身体力行倡导环保出行方式。不妨让我们放松心情，少开一天车，骑车慢行，感受生活。</a:t>
            </a:r>
          </a:p>
        </p:txBody>
      </p:sp>
    </p:spTree>
    <p:extLst>
      <p:ext uri="{BB962C8B-B14F-4D97-AF65-F5344CB8AC3E}">
        <p14:creationId xmlns:p14="http://schemas.microsoft.com/office/powerpoint/2010/main" val="3549281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txBox="1">
            <a:spLocks noChangeArrowheads="1"/>
          </p:cNvSpPr>
          <p:nvPr/>
        </p:nvSpPr>
        <p:spPr bwMode="auto">
          <a:xfrm>
            <a:off x="2483768" y="9881"/>
            <a:ext cx="3240360"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00FF"/>
                </a:solidFill>
                <a:latin typeface="楷体" pitchFamily="49" charset="-122"/>
                <a:ea typeface="楷体" pitchFamily="49" charset="-122"/>
              </a:rPr>
              <a:t>未 来 汽 车</a:t>
            </a:r>
            <a:endParaRPr lang="zh-CN" altLang="en-US" sz="3200" b="1" dirty="0">
              <a:solidFill>
                <a:srgbClr val="FF00FF"/>
              </a:solidFill>
              <a:latin typeface="楷体" pitchFamily="49" charset="-122"/>
              <a:ea typeface="楷体" pitchFamily="49" charset="-122"/>
            </a:endParaRPr>
          </a:p>
        </p:txBody>
      </p:sp>
      <p:pic>
        <p:nvPicPr>
          <p:cNvPr id="6" name="视频（未来的飞行汽车）：Civil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908720"/>
            <a:ext cx="8576951" cy="4824536"/>
          </a:xfrm>
          <a:prstGeom prst="rect">
            <a:avLst/>
          </a:prstGeom>
        </p:spPr>
      </p:pic>
    </p:spTree>
    <p:extLst>
      <p:ext uri="{BB962C8B-B14F-4D97-AF65-F5344CB8AC3E}">
        <p14:creationId xmlns:p14="http://schemas.microsoft.com/office/powerpoint/2010/main" val="33651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7776864" cy="456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标题 4"/>
          <p:cNvSpPr txBox="1">
            <a:spLocks noChangeArrowheads="1"/>
          </p:cNvSpPr>
          <p:nvPr/>
        </p:nvSpPr>
        <p:spPr bwMode="auto">
          <a:xfrm>
            <a:off x="2411760" y="293024"/>
            <a:ext cx="3240360"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00FF"/>
                </a:solidFill>
                <a:latin typeface="楷体" pitchFamily="49" charset="-122"/>
                <a:ea typeface="楷体" pitchFamily="49" charset="-122"/>
              </a:rPr>
              <a:t>未 来 汽 车</a:t>
            </a:r>
            <a:endParaRPr lang="zh-CN" altLang="en-US" sz="3200" b="1" dirty="0">
              <a:solidFill>
                <a:srgbClr val="FF00FF"/>
              </a:solidFill>
              <a:latin typeface="楷体" pitchFamily="49" charset="-122"/>
              <a:ea typeface="楷体" pitchFamily="49" charset="-122"/>
            </a:endParaRPr>
          </a:p>
        </p:txBody>
      </p:sp>
    </p:spTree>
    <p:extLst>
      <p:ext uri="{BB962C8B-B14F-4D97-AF65-F5344CB8AC3E}">
        <p14:creationId xmlns:p14="http://schemas.microsoft.com/office/powerpoint/2010/main" val="39599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ppt_x</p:attrName>
                                        </p:attrNameLst>
                                      </p:cBhvr>
                                      <p:tavLst>
                                        <p:tav tm="0">
                                          <p:val>
                                            <p:strVal val="#ppt_x-.2"/>
                                          </p:val>
                                        </p:tav>
                                        <p:tav tm="100000">
                                          <p:val>
                                            <p:strVal val="#ppt_x"/>
                                          </p:val>
                                        </p:tav>
                                      </p:tavLst>
                                    </p:anim>
                                    <p:anim calcmode="lin" valueType="num">
                                      <p:cBhvr>
                                        <p:cTn id="11"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环境教育比赛\图片：未来的汽车.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24744"/>
            <a:ext cx="8286750" cy="4248472"/>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4"/>
          <p:cNvSpPr txBox="1">
            <a:spLocks noChangeArrowheads="1"/>
          </p:cNvSpPr>
          <p:nvPr/>
        </p:nvSpPr>
        <p:spPr bwMode="auto">
          <a:xfrm>
            <a:off x="2411760" y="293024"/>
            <a:ext cx="3240360"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00FF"/>
                </a:solidFill>
                <a:latin typeface="楷体" pitchFamily="49" charset="-122"/>
                <a:ea typeface="楷体" pitchFamily="49" charset="-122"/>
              </a:rPr>
              <a:t>未 来 汽 车</a:t>
            </a:r>
            <a:endParaRPr lang="zh-CN" altLang="en-US" sz="3200" b="1" dirty="0">
              <a:solidFill>
                <a:srgbClr val="FF00FF"/>
              </a:solidFill>
              <a:latin typeface="楷体" pitchFamily="49" charset="-122"/>
              <a:ea typeface="楷体" pitchFamily="49" charset="-122"/>
            </a:endParaRPr>
          </a:p>
        </p:txBody>
      </p:sp>
    </p:spTree>
    <p:extLst>
      <p:ext uri="{BB962C8B-B14F-4D97-AF65-F5344CB8AC3E}">
        <p14:creationId xmlns:p14="http://schemas.microsoft.com/office/powerpoint/2010/main" val="405829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2"/>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908720"/>
            <a:ext cx="6663510" cy="500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4"/>
          <p:cNvSpPr txBox="1">
            <a:spLocks noChangeArrowheads="1"/>
          </p:cNvSpPr>
          <p:nvPr/>
        </p:nvSpPr>
        <p:spPr bwMode="auto">
          <a:xfrm>
            <a:off x="2411760" y="188640"/>
            <a:ext cx="3240360"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00FF"/>
                </a:solidFill>
                <a:latin typeface="楷体" pitchFamily="49" charset="-122"/>
                <a:ea typeface="楷体" pitchFamily="49" charset="-122"/>
              </a:rPr>
              <a:t>未 来 汽 车</a:t>
            </a:r>
            <a:endParaRPr lang="zh-CN" altLang="en-US" sz="3200" b="1" dirty="0">
              <a:solidFill>
                <a:srgbClr val="FF00FF"/>
              </a:solidFill>
              <a:latin typeface="楷体" pitchFamily="49" charset="-122"/>
              <a:ea typeface="楷体" pitchFamily="49" charset="-122"/>
            </a:endParaRPr>
          </a:p>
        </p:txBody>
      </p:sp>
    </p:spTree>
    <p:extLst>
      <p:ext uri="{BB962C8B-B14F-4D97-AF65-F5344CB8AC3E}">
        <p14:creationId xmlns:p14="http://schemas.microsoft.com/office/powerpoint/2010/main" val="4038907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0" indent="0">
              <a:buNone/>
            </a:pPr>
            <a:r>
              <a:rPr lang="zh-CN" altLang="en-US" dirty="0" smtClean="0"/>
              <a:t>        未来的汽车会是怎样的呢？让我们一起来畅想吧！请大家把自己的想法用文字或是图画的方式记录下来。</a:t>
            </a:r>
            <a:endParaRPr lang="zh-CN" altLang="en-US" dirty="0"/>
          </a:p>
        </p:txBody>
      </p:sp>
      <p:sp>
        <p:nvSpPr>
          <p:cNvPr id="4" name="标题 4"/>
          <p:cNvSpPr txBox="1">
            <a:spLocks noChangeArrowheads="1"/>
          </p:cNvSpPr>
          <p:nvPr/>
        </p:nvSpPr>
        <p:spPr bwMode="auto">
          <a:xfrm>
            <a:off x="1403648" y="465073"/>
            <a:ext cx="4968552"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00FF"/>
                </a:solidFill>
                <a:latin typeface="楷体" pitchFamily="49" charset="-122"/>
                <a:ea typeface="楷体" pitchFamily="49" charset="-122"/>
              </a:rPr>
              <a:t>畅想未来汽车</a:t>
            </a:r>
            <a:endParaRPr lang="zh-CN" altLang="en-US" sz="3200" b="1" dirty="0">
              <a:solidFill>
                <a:srgbClr val="FF00FF"/>
              </a:solidFill>
              <a:latin typeface="楷体" pitchFamily="49" charset="-122"/>
              <a:ea typeface="楷体" pitchFamily="49" charset="-122"/>
            </a:endParaRPr>
          </a:p>
        </p:txBody>
      </p:sp>
    </p:spTree>
    <p:extLst>
      <p:ext uri="{BB962C8B-B14F-4D97-AF65-F5344CB8AC3E}">
        <p14:creationId xmlns:p14="http://schemas.microsoft.com/office/powerpoint/2010/main" val="40770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420603492"/>
              </p:ext>
            </p:extLst>
          </p:nvPr>
        </p:nvGraphicFramePr>
        <p:xfrm>
          <a:off x="1414086" y="1916832"/>
          <a:ext cx="6614297" cy="3574351"/>
        </p:xfrm>
        <a:graphic>
          <a:graphicData uri="http://schemas.openxmlformats.org/drawingml/2006/table">
            <a:tbl>
              <a:tblPr firstRow="1" firstCol="1" bandRow="1">
                <a:tableStyleId>{5C22544A-7EE6-4342-B048-85BDC9FD1C3A}</a:tableStyleId>
              </a:tblPr>
              <a:tblGrid>
                <a:gridCol w="997674"/>
                <a:gridCol w="557858"/>
                <a:gridCol w="904837"/>
                <a:gridCol w="832538"/>
                <a:gridCol w="832538"/>
                <a:gridCol w="832538"/>
                <a:gridCol w="931129"/>
                <a:gridCol w="725185"/>
              </a:tblGrid>
              <a:tr h="661096">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zh-CN" sz="1600" kern="100">
                          <a:effectLst/>
                        </a:rPr>
                        <a:t>轿车</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zh-CN" sz="1600" kern="100" dirty="0">
                          <a:effectLst/>
                        </a:rPr>
                        <a:t>货车</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zh-CN" sz="1600" kern="100" dirty="0">
                          <a:effectLst/>
                        </a:rPr>
                        <a:t>公交车</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zh-CN" sz="1600" kern="100">
                          <a:effectLst/>
                        </a:rPr>
                        <a:t>自行车</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zh-CN" sz="1600" kern="100">
                          <a:effectLst/>
                        </a:rPr>
                        <a:t>电动车</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zh-CN" sz="1600" kern="100">
                          <a:effectLst/>
                        </a:rPr>
                        <a:t>其它</a:t>
                      </a:r>
                      <a:endParaRPr lang="zh-CN" sz="1050" kern="100">
                        <a:effectLst/>
                      </a:endParaRPr>
                    </a:p>
                    <a:p>
                      <a:pPr algn="ctr">
                        <a:spcAft>
                          <a:spcPts val="0"/>
                        </a:spcAft>
                      </a:pPr>
                      <a:r>
                        <a:rPr lang="zh-CN" sz="1600" kern="100">
                          <a:effectLst/>
                        </a:rPr>
                        <a:t>车辆</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zh-CN" sz="1600" kern="100">
                          <a:effectLst/>
                        </a:rPr>
                        <a:t>合计（辆）</a:t>
                      </a:r>
                      <a:endParaRPr lang="zh-CN" sz="1050" kern="100">
                        <a:effectLst/>
                        <a:latin typeface="Calibri"/>
                        <a:ea typeface="宋体"/>
                        <a:cs typeface="Times New Roman"/>
                      </a:endParaRPr>
                    </a:p>
                  </a:txBody>
                  <a:tcPr marL="68580" marR="68580" marT="0" marB="0" anchor="ctr"/>
                </a:tc>
              </a:tr>
              <a:tr h="923080">
                <a:tc>
                  <a:txBody>
                    <a:bodyPr/>
                    <a:lstStyle/>
                    <a:p>
                      <a:pPr algn="ctr">
                        <a:spcAft>
                          <a:spcPts val="0"/>
                        </a:spcAft>
                      </a:pPr>
                      <a:r>
                        <a:rPr lang="zh-CN" sz="1600" kern="100">
                          <a:effectLst/>
                        </a:rPr>
                        <a:t>记录员</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r>
              <a:tr h="1990175">
                <a:tc>
                  <a:txBody>
                    <a:bodyPr/>
                    <a:lstStyle/>
                    <a:p>
                      <a:pPr algn="ctr">
                        <a:spcAft>
                          <a:spcPts val="0"/>
                        </a:spcAft>
                      </a:pPr>
                      <a:r>
                        <a:rPr lang="en-US" sz="1600" kern="100" dirty="0">
                          <a:effectLst/>
                        </a:rPr>
                        <a:t>20</a:t>
                      </a:r>
                      <a:endParaRPr lang="zh-CN" sz="1050" kern="100" dirty="0">
                        <a:effectLst/>
                      </a:endParaRPr>
                    </a:p>
                    <a:p>
                      <a:pPr algn="ctr">
                        <a:spcAft>
                          <a:spcPts val="0"/>
                        </a:spcAft>
                      </a:pPr>
                      <a:r>
                        <a:rPr lang="zh-CN" sz="1600" kern="100" dirty="0">
                          <a:effectLst/>
                        </a:rPr>
                        <a:t>分</a:t>
                      </a:r>
                      <a:endParaRPr lang="zh-CN" sz="1050" kern="100" dirty="0">
                        <a:effectLst/>
                      </a:endParaRPr>
                    </a:p>
                    <a:p>
                      <a:pPr algn="ctr">
                        <a:spcAft>
                          <a:spcPts val="0"/>
                        </a:spcAft>
                      </a:pPr>
                      <a:r>
                        <a:rPr lang="zh-CN" sz="1600" kern="100" dirty="0">
                          <a:effectLst/>
                        </a:rPr>
                        <a:t>钟</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a:effectLst/>
                        </a:rPr>
                        <a:t> </a:t>
                      </a:r>
                      <a:endParaRPr lang="zh-CN" sz="1050" kern="10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c>
                  <a:txBody>
                    <a:bodyPr/>
                    <a:lstStyle/>
                    <a:p>
                      <a:pPr algn="ctr">
                        <a:spcAft>
                          <a:spcPts val="0"/>
                        </a:spcAft>
                      </a:pPr>
                      <a:r>
                        <a:rPr lang="en-US" sz="1600" kern="100" dirty="0">
                          <a:effectLst/>
                        </a:rPr>
                        <a:t> </a:t>
                      </a:r>
                      <a:endParaRPr lang="zh-CN" sz="1050" kern="100" dirty="0">
                        <a:effectLst/>
                        <a:latin typeface="Calibri"/>
                        <a:ea typeface="宋体"/>
                        <a:cs typeface="Times New Roman"/>
                      </a:endParaRPr>
                    </a:p>
                  </a:txBody>
                  <a:tcPr marL="68580" marR="68580" marT="0" marB="0" anchor="ctr"/>
                </a:tc>
              </a:tr>
            </a:tbl>
          </a:graphicData>
        </a:graphic>
      </p:graphicFrame>
      <p:sp>
        <p:nvSpPr>
          <p:cNvPr id="8" name="Rectangle 1"/>
          <p:cNvSpPr>
            <a:spLocks noChangeArrowheads="1"/>
          </p:cNvSpPr>
          <p:nvPr/>
        </p:nvSpPr>
        <p:spPr bwMode="auto">
          <a:xfrm>
            <a:off x="683568" y="917554"/>
            <a:ext cx="72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2400" b="0" i="0" u="none" strike="noStrike" cap="none" normalizeH="0" baseline="0" dirty="0" smtClean="0">
                <a:ln>
                  <a:noFill/>
                </a:ln>
                <a:solidFill>
                  <a:schemeClr val="tx1"/>
                </a:solidFill>
                <a:effectLst/>
                <a:latin typeface="Calibri" pitchFamily="34" charset="0"/>
                <a:ea typeface="黑体" pitchFamily="2" charset="-122"/>
                <a:cs typeface="Times New Roman" pitchFamily="18" charset="0"/>
              </a:rPr>
              <a:t>第</a:t>
            </a:r>
            <a:r>
              <a:rPr kumimoji="0" lang="en-US" altLang="zh-CN" sz="2400" b="0" i="0" u="none" strike="noStrike" cap="none" normalizeH="0" baseline="0" dirty="0" smtClean="0">
                <a:ln>
                  <a:noFill/>
                </a:ln>
                <a:solidFill>
                  <a:schemeClr val="tx1"/>
                </a:solidFill>
                <a:effectLst/>
                <a:latin typeface="Calibri" pitchFamily="34" charset="0"/>
                <a:ea typeface="黑体" pitchFamily="2" charset="-122"/>
                <a:cs typeface="Times New Roman" pitchFamily="18" charset="0"/>
              </a:rPr>
              <a:t>_______</a:t>
            </a:r>
            <a:r>
              <a:rPr kumimoji="0" lang="zh-CN" altLang="en-US" sz="2400" b="0" i="0" u="none" strike="noStrike" cap="none" normalizeH="0" baseline="0" dirty="0" smtClean="0">
                <a:ln>
                  <a:noFill/>
                </a:ln>
                <a:solidFill>
                  <a:schemeClr val="tx1"/>
                </a:solidFill>
                <a:effectLst/>
                <a:latin typeface="Calibri" pitchFamily="34" charset="0"/>
                <a:ea typeface="黑体" pitchFamily="2" charset="-122"/>
                <a:cs typeface="Times New Roman" pitchFamily="18" charset="0"/>
              </a:rPr>
              <a:t>小组观察车辆的记录表</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zh-CN" altLang="en-US" sz="2400" b="0" i="0" u="none" strike="noStrike" cap="none" normalizeH="0" dirty="0" smtClean="0">
                <a:ln>
                  <a:noFill/>
                </a:ln>
                <a:solidFill>
                  <a:schemeClr val="tx1"/>
                </a:solidFill>
                <a:effectLst/>
                <a:latin typeface="Calibri" pitchFamily="34" charset="0"/>
                <a:ea typeface="宋体" pitchFamily="2" charset="-122"/>
                <a:cs typeface="Times New Roman" pitchFamily="18" charset="0"/>
              </a:rPr>
              <a:t>                         </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zh-CN" altLang="en-US" sz="2400" b="0" i="0" u="none" strike="noStrike" cap="none" normalizeH="0" baseline="0" dirty="0" smtClean="0">
                <a:ln>
                  <a:noFill/>
                </a:ln>
                <a:effectLst/>
                <a:latin typeface="Calibri" pitchFamily="34" charset="0"/>
                <a:ea typeface="宋体" pitchFamily="2" charset="-122"/>
                <a:cs typeface="Times New Roman" pitchFamily="18" charset="0"/>
              </a:rPr>
              <a:t>地点</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r>
              <a:rPr kumimoji="0" lang="en-US" alt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__________</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endParaRPr>
          </a:p>
        </p:txBody>
      </p:sp>
      <p:pic>
        <p:nvPicPr>
          <p:cNvPr id="4" name="图片 25"/>
          <p:cNvPicPr>
            <a:picLocks noChangeAspect="1"/>
          </p:cNvPicPr>
          <p:nvPr/>
        </p:nvPicPr>
        <p:blipFill>
          <a:blip r:embed="rId2"/>
          <a:srcRect/>
          <a:stretch>
            <a:fillRect/>
          </a:stretch>
        </p:blipFill>
        <p:spPr bwMode="auto">
          <a:xfrm>
            <a:off x="107504" y="29190"/>
            <a:ext cx="1512168" cy="1375403"/>
          </a:xfrm>
          <a:prstGeom prst="rect">
            <a:avLst/>
          </a:prstGeom>
          <a:noFill/>
          <a:ln w="9525">
            <a:noFill/>
            <a:miter lim="800000"/>
            <a:headEnd/>
            <a:tailEnd/>
          </a:ln>
        </p:spPr>
      </p:pic>
      <p:pic>
        <p:nvPicPr>
          <p:cNvPr id="5" name="图片 4"/>
          <p:cNvPicPr>
            <a:picLocks noChangeAspect="1"/>
          </p:cNvPicPr>
          <p:nvPr/>
        </p:nvPicPr>
        <p:blipFill>
          <a:blip r:embed="rId3"/>
          <a:srcRect/>
          <a:stretch>
            <a:fillRect/>
          </a:stretch>
        </p:blipFill>
        <p:spPr bwMode="auto">
          <a:xfrm>
            <a:off x="8388424" y="92054"/>
            <a:ext cx="844550" cy="825500"/>
          </a:xfrm>
          <a:prstGeom prst="rect">
            <a:avLst/>
          </a:prstGeom>
          <a:noFill/>
          <a:ln w="9525">
            <a:noFill/>
            <a:miter lim="800000"/>
            <a:headEnd/>
            <a:tailEnd/>
          </a:ln>
        </p:spPr>
      </p:pic>
    </p:spTree>
    <p:extLst>
      <p:ext uri="{BB962C8B-B14F-4D97-AF65-F5344CB8AC3E}">
        <p14:creationId xmlns:p14="http://schemas.microsoft.com/office/powerpoint/2010/main" val="1155896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67710" y="836712"/>
            <a:ext cx="8522458" cy="5256583"/>
          </a:xfrm>
          <a:prstGeom prst="roundRect">
            <a:avLst/>
          </a:prstGeom>
          <a:blipFill>
            <a:blip r:embed="rId2"/>
            <a:stretch>
              <a:fillRect/>
            </a:stretch>
          </a:blip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a:spLocks noChangeArrowheads="1"/>
          </p:cNvSpPr>
          <p:nvPr/>
        </p:nvSpPr>
        <p:spPr bwMode="auto">
          <a:xfrm>
            <a:off x="-8317" y="40268"/>
            <a:ext cx="1826141" cy="584775"/>
          </a:xfrm>
          <a:prstGeom prst="rect">
            <a:avLst/>
          </a:prstGeom>
          <a:solidFill>
            <a:srgbClr val="FFFF00"/>
          </a:solidFill>
          <a:ln w="9525">
            <a:solidFill>
              <a:srgbClr val="FF00FF"/>
            </a:solidFill>
            <a:miter lim="800000"/>
            <a:headEnd/>
            <a:tailEnd/>
          </a:ln>
        </p:spPr>
        <p:txBody>
          <a:bodyPr wrap="non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smtClean="0">
                <a:solidFill>
                  <a:srgbClr val="FF6600"/>
                </a:solidFill>
                <a:latin typeface="楷体" pitchFamily="49" charset="-122"/>
                <a:ea typeface="楷体" pitchFamily="49" charset="-122"/>
              </a:rPr>
              <a:t>道路拥堵</a:t>
            </a:r>
            <a:endParaRPr lang="zh-CN" altLang="en-US" sz="3200" dirty="0">
              <a:solidFill>
                <a:srgbClr val="FF6600"/>
              </a:solidFill>
              <a:latin typeface="楷体" pitchFamily="49" charset="-122"/>
              <a:ea typeface="楷体" pitchFamily="49" charset="-122"/>
            </a:endParaRPr>
          </a:p>
        </p:txBody>
      </p:sp>
    </p:spTree>
    <p:extLst>
      <p:ext uri="{BB962C8B-B14F-4D97-AF65-F5344CB8AC3E}">
        <p14:creationId xmlns:p14="http://schemas.microsoft.com/office/powerpoint/2010/main" val="528845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圆角矩形 3"/>
          <p:cNvSpPr/>
          <p:nvPr/>
        </p:nvSpPr>
        <p:spPr>
          <a:xfrm>
            <a:off x="539552" y="836712"/>
            <a:ext cx="7873692" cy="523477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txBox="1">
            <a:spLocks noGrp="1" noChangeArrowheads="1"/>
          </p:cNvSpPr>
          <p:nvPr>
            <p:ph type="title"/>
          </p:nvPr>
        </p:nvSpPr>
        <p:spPr bwMode="auto">
          <a:xfrm>
            <a:off x="-12540" y="-25116"/>
            <a:ext cx="1882552" cy="584775"/>
          </a:xfrm>
          <a:prstGeom prst="rect">
            <a:avLst/>
          </a:prstGeom>
          <a:solidFill>
            <a:srgbClr val="FFFF00"/>
          </a:solidFill>
          <a:ln w="9525">
            <a:solidFill>
              <a:srgbClr val="FF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smtClean="0">
                <a:solidFill>
                  <a:srgbClr val="FF6600"/>
                </a:solidFill>
                <a:latin typeface="楷体" pitchFamily="49" charset="-122"/>
                <a:ea typeface="楷体" pitchFamily="49" charset="-122"/>
              </a:rPr>
              <a:t>道路拥堵</a:t>
            </a:r>
            <a:endParaRPr lang="zh-CN" altLang="en-US" sz="3200" dirty="0">
              <a:solidFill>
                <a:srgbClr val="FF6600"/>
              </a:solidFill>
              <a:latin typeface="楷体" pitchFamily="49" charset="-122"/>
              <a:ea typeface="楷体" pitchFamily="49" charset="-122"/>
            </a:endParaRPr>
          </a:p>
        </p:txBody>
      </p:sp>
    </p:spTree>
    <p:extLst>
      <p:ext uri="{BB962C8B-B14F-4D97-AF65-F5344CB8AC3E}">
        <p14:creationId xmlns:p14="http://schemas.microsoft.com/office/powerpoint/2010/main" val="3809124119"/>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圆角矩形 3"/>
          <p:cNvSpPr/>
          <p:nvPr/>
        </p:nvSpPr>
        <p:spPr>
          <a:xfrm>
            <a:off x="467544" y="764704"/>
            <a:ext cx="7992888" cy="5328592"/>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txBox="1">
            <a:spLocks noGrp="1" noChangeArrowheads="1"/>
          </p:cNvSpPr>
          <p:nvPr>
            <p:ph type="title"/>
          </p:nvPr>
        </p:nvSpPr>
        <p:spPr bwMode="auto">
          <a:xfrm>
            <a:off x="35718" y="0"/>
            <a:ext cx="1882552" cy="584775"/>
          </a:xfrm>
          <a:prstGeom prst="rect">
            <a:avLst/>
          </a:prstGeom>
          <a:solidFill>
            <a:srgbClr val="FFFF00"/>
          </a:solidFill>
          <a:ln w="9525">
            <a:solidFill>
              <a:srgbClr val="FF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smtClean="0">
                <a:solidFill>
                  <a:srgbClr val="FF6600"/>
                </a:solidFill>
                <a:latin typeface="楷体" pitchFamily="49" charset="-122"/>
                <a:ea typeface="楷体" pitchFamily="49" charset="-122"/>
              </a:rPr>
              <a:t>道路拥堵</a:t>
            </a:r>
            <a:endParaRPr lang="zh-CN" altLang="en-US" sz="3200" dirty="0">
              <a:solidFill>
                <a:srgbClr val="FF6600"/>
              </a:solidFill>
              <a:latin typeface="楷体" pitchFamily="49" charset="-122"/>
              <a:ea typeface="楷体" pitchFamily="49" charset="-122"/>
            </a:endParaRPr>
          </a:p>
        </p:txBody>
      </p:sp>
    </p:spTree>
    <p:extLst>
      <p:ext uri="{BB962C8B-B14F-4D97-AF65-F5344CB8AC3E}">
        <p14:creationId xmlns:p14="http://schemas.microsoft.com/office/powerpoint/2010/main" val="37056662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5" name="圆角矩形 4"/>
          <p:cNvSpPr/>
          <p:nvPr/>
        </p:nvSpPr>
        <p:spPr>
          <a:xfrm>
            <a:off x="395536" y="764704"/>
            <a:ext cx="8280920" cy="54006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4"/>
          <p:cNvSpPr txBox="1">
            <a:spLocks noGrp="1" noChangeArrowheads="1"/>
          </p:cNvSpPr>
          <p:nvPr>
            <p:ph type="title"/>
          </p:nvPr>
        </p:nvSpPr>
        <p:spPr bwMode="auto">
          <a:xfrm>
            <a:off x="92" y="47935"/>
            <a:ext cx="2026568" cy="584775"/>
          </a:xfrm>
          <a:prstGeom prst="rect">
            <a:avLst/>
          </a:prstGeom>
          <a:solidFill>
            <a:srgbClr val="FFFF00"/>
          </a:solidFill>
          <a:ln w="9525">
            <a:solidFill>
              <a:srgbClr val="FF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smtClean="0">
                <a:solidFill>
                  <a:srgbClr val="FF6600"/>
                </a:solidFill>
                <a:latin typeface="楷体" pitchFamily="49" charset="-122"/>
                <a:ea typeface="楷体" pitchFamily="49" charset="-122"/>
              </a:rPr>
              <a:t>道路拥堵</a:t>
            </a:r>
            <a:endParaRPr lang="zh-CN" altLang="en-US" sz="3200" dirty="0">
              <a:solidFill>
                <a:srgbClr val="FF6600"/>
              </a:solidFill>
              <a:latin typeface="楷体" pitchFamily="49" charset="-122"/>
              <a:ea typeface="楷体" pitchFamily="49" charset="-122"/>
            </a:endParaRPr>
          </a:p>
        </p:txBody>
      </p:sp>
    </p:spTree>
    <p:extLst>
      <p:ext uri="{BB962C8B-B14F-4D97-AF65-F5344CB8AC3E}">
        <p14:creationId xmlns:p14="http://schemas.microsoft.com/office/powerpoint/2010/main" val="36247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1196"/>
            <a:ext cx="4032448" cy="26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00493" y="334168"/>
            <a:ext cx="4083186" cy="272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41612"/>
            <a:ext cx="3973637" cy="290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3199" y="3641612"/>
            <a:ext cx="4320480" cy="2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标题 4"/>
          <p:cNvSpPr txBox="1">
            <a:spLocks noChangeArrowheads="1"/>
          </p:cNvSpPr>
          <p:nvPr/>
        </p:nvSpPr>
        <p:spPr bwMode="auto">
          <a:xfrm>
            <a:off x="3491880" y="3068960"/>
            <a:ext cx="1882552" cy="584775"/>
          </a:xfrm>
          <a:prstGeom prst="rect">
            <a:avLst/>
          </a:prstGeom>
          <a:solidFill>
            <a:srgbClr val="FFFF00"/>
          </a:solidFill>
          <a:ln w="9525">
            <a:solidFill>
              <a:srgbClr val="FF00FF"/>
            </a:solidFill>
            <a:miter lim="800000"/>
            <a:headEnd/>
            <a:tailEnd/>
          </a:ln>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Arial" charset="0"/>
                <a:ea typeface="PMingLiU" pitchFamily="18" charset="-120"/>
                <a:cs typeface="+mj-cs"/>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smtClean="0">
                <a:solidFill>
                  <a:srgbClr val="FF6600"/>
                </a:solidFill>
                <a:latin typeface="楷体" pitchFamily="49" charset="-122"/>
                <a:ea typeface="楷体" pitchFamily="49" charset="-122"/>
              </a:rPr>
              <a:t>道路拥堵</a:t>
            </a:r>
            <a:endParaRPr lang="zh-CN" altLang="en-US" sz="3200" dirty="0">
              <a:solidFill>
                <a:srgbClr val="FF6600"/>
              </a:solidFill>
              <a:latin typeface="楷体" pitchFamily="49" charset="-122"/>
              <a:ea typeface="楷体" pitchFamily="49" charset="-122"/>
            </a:endParaRPr>
          </a:p>
        </p:txBody>
      </p:sp>
    </p:spTree>
    <p:extLst>
      <p:ext uri="{BB962C8B-B14F-4D97-AF65-F5344CB8AC3E}">
        <p14:creationId xmlns:p14="http://schemas.microsoft.com/office/powerpoint/2010/main" val="40250838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03895"/>
            <a:ext cx="29210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548680"/>
            <a:ext cx="2628384" cy="1971288"/>
          </a:xfrm>
          <a:prstGeom prst="rect">
            <a:avLst/>
          </a:prstGeom>
          <a:noFill/>
          <a:ln w="952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3563888" y="692696"/>
            <a:ext cx="1825625" cy="584200"/>
          </a:xfrm>
          <a:prstGeom prst="rect">
            <a:avLst/>
          </a:prstGeom>
          <a:solidFill>
            <a:srgbClr val="FFFF00"/>
          </a:solidFill>
          <a:ln w="9525">
            <a:solidFill>
              <a:srgbClr val="FF00FF"/>
            </a:solidFill>
            <a:miter lim="800000"/>
            <a:headEnd/>
            <a:tailEnd/>
          </a:ln>
        </p:spPr>
        <p:txBody>
          <a:bodyPr wrap="non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dirty="0">
                <a:solidFill>
                  <a:srgbClr val="FF6600"/>
                </a:solidFill>
                <a:latin typeface="楷体" pitchFamily="49" charset="-122"/>
                <a:ea typeface="楷体" pitchFamily="49" charset="-122"/>
              </a:rPr>
              <a:t>尾气污染</a:t>
            </a:r>
          </a:p>
        </p:txBody>
      </p:sp>
      <p:grpSp>
        <p:nvGrpSpPr>
          <p:cNvPr id="9" name="组合 13"/>
          <p:cNvGrpSpPr>
            <a:grpSpLocks/>
          </p:cNvGrpSpPr>
          <p:nvPr/>
        </p:nvGrpSpPr>
        <p:grpSpPr bwMode="auto">
          <a:xfrm>
            <a:off x="2514102" y="1672889"/>
            <a:ext cx="4349165" cy="2879725"/>
            <a:chOff x="3102558" y="2170371"/>
            <a:chExt cx="4349167" cy="2879726"/>
          </a:xfrm>
        </p:grpSpPr>
        <p:pic>
          <p:nvPicPr>
            <p:cNvPr id="10" name="Picture 4" descr="I:\新建文件夹\4.jpg"/>
            <p:cNvPicPr>
              <a:picLocks noChangeAspect="1" noChangeArrowheads="1"/>
            </p:cNvPicPr>
            <p:nvPr/>
          </p:nvPicPr>
          <p:blipFill>
            <a:blip r:embed="rId4">
              <a:extLst>
                <a:ext uri="{28A0092B-C50C-407E-A947-70E740481C1C}">
                  <a14:useLocalDpi xmlns:a14="http://schemas.microsoft.com/office/drawing/2010/main" val="0"/>
                </a:ext>
              </a:extLst>
            </a:blip>
            <a:srcRect b="13371"/>
            <a:stretch>
              <a:fillRect/>
            </a:stretch>
          </p:blipFill>
          <p:spPr bwMode="auto">
            <a:xfrm>
              <a:off x="3102558" y="2170371"/>
              <a:ext cx="4319589" cy="2879726"/>
            </a:xfrm>
            <a:prstGeom prst="rect">
              <a:avLst/>
            </a:prstGeom>
            <a:noFill/>
            <a:ln w="1905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 name="矩形 27"/>
            <p:cNvSpPr>
              <a:spLocks noChangeArrowheads="1"/>
            </p:cNvSpPr>
            <p:nvPr/>
          </p:nvSpPr>
          <p:spPr bwMode="auto">
            <a:xfrm>
              <a:off x="3132137" y="2342306"/>
              <a:ext cx="4319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rgbClr val="FF6600"/>
                  </a:solidFill>
                  <a:latin typeface="楷体" pitchFamily="49" charset="-122"/>
                  <a:ea typeface="楷体" pitchFamily="49" charset="-122"/>
                </a:rPr>
                <a:t>    </a:t>
              </a:r>
              <a:r>
                <a:rPr lang="zh-CN" altLang="en-US" b="1" dirty="0">
                  <a:solidFill>
                    <a:srgbClr val="FF0000"/>
                  </a:solidFill>
                  <a:latin typeface="楷体" pitchFamily="49" charset="-122"/>
                  <a:ea typeface="楷体" pitchFamily="49" charset="-122"/>
                </a:rPr>
                <a:t>尾气中有致癌物质，被人体吸入后不能排出。轻者眩晕、头痛，患上眼病、喉炎。重者脑细胞将受到</a:t>
              </a:r>
              <a:r>
                <a:rPr lang="zh-CN" altLang="en-US" b="1" dirty="0" smtClean="0">
                  <a:solidFill>
                    <a:srgbClr val="FF0000"/>
                  </a:solidFill>
                  <a:latin typeface="楷体" pitchFamily="49" charset="-122"/>
                  <a:ea typeface="楷体" pitchFamily="49" charset="-122"/>
                </a:rPr>
                <a:t>永久伤害。</a:t>
              </a:r>
              <a:endParaRPr lang="zh-CN" altLang="en-US" dirty="0">
                <a:solidFill>
                  <a:srgbClr val="FF0000"/>
                </a:solidFill>
                <a:latin typeface="楷体" pitchFamily="49" charset="-122"/>
                <a:ea typeface="楷体" pitchFamily="49" charset="-122"/>
              </a:endParaRPr>
            </a:p>
          </p:txBody>
        </p:sp>
      </p:gr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89" y="4509120"/>
            <a:ext cx="288925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4552559"/>
            <a:ext cx="2914650"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0318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additive="base">
                                        <p:cTn id="18" dur="500" fill="hold"/>
                                        <p:tgtEl>
                                          <p:spTgt spid="1030"/>
                                        </p:tgtEl>
                                        <p:attrNameLst>
                                          <p:attrName>ppt_x</p:attrName>
                                        </p:attrNameLst>
                                      </p:cBhvr>
                                      <p:tavLst>
                                        <p:tav tm="0">
                                          <p:val>
                                            <p:strVal val="#ppt_x"/>
                                          </p:val>
                                        </p:tav>
                                        <p:tav tm="100000">
                                          <p:val>
                                            <p:strVal val="#ppt_x"/>
                                          </p:val>
                                        </p:tav>
                                      </p:tavLst>
                                    </p:anim>
                                    <p:anim calcmode="lin" valueType="num">
                                      <p:cBhvr additive="base">
                                        <p:cTn id="19" dur="500" fill="hold"/>
                                        <p:tgtEl>
                                          <p:spTgt spid="103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randombar(horizontal)">
                                      <p:cBhvr>
                                        <p:cTn id="2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4"/>
          <a:srcRect/>
          <a:stretch>
            <a:fillRect/>
          </a:stretch>
        </p:blipFill>
        <p:spPr bwMode="auto">
          <a:xfrm>
            <a:off x="0" y="-6108"/>
            <a:ext cx="2345779" cy="861541"/>
          </a:xfrm>
          <a:prstGeom prst="rect">
            <a:avLst/>
          </a:prstGeom>
          <a:noFill/>
          <a:ln w="9525">
            <a:noFill/>
            <a:miter lim="800000"/>
            <a:headEnd/>
            <a:tailEnd/>
          </a:ln>
        </p:spPr>
      </p:pic>
      <p:sp>
        <p:nvSpPr>
          <p:cNvPr id="5" name="TextBox 4"/>
          <p:cNvSpPr txBox="1">
            <a:spLocks noChangeArrowheads="1"/>
          </p:cNvSpPr>
          <p:nvPr/>
        </p:nvSpPr>
        <p:spPr bwMode="auto">
          <a:xfrm>
            <a:off x="2545947" y="132275"/>
            <a:ext cx="3168352" cy="584775"/>
          </a:xfrm>
          <a:prstGeom prst="rect">
            <a:avLst/>
          </a:prstGeom>
          <a:solidFill>
            <a:srgbClr val="FFFF00"/>
          </a:solidFill>
          <a:ln w="9525">
            <a:solidFill>
              <a:srgbClr val="FF00FF"/>
            </a:solidFill>
            <a:miter lim="800000"/>
            <a:headEnd/>
            <a:tailEnd/>
          </a:ln>
        </p:spPr>
        <p:txBody>
          <a:bodyPr wrap="square">
            <a:spAutoFit/>
          </a:bodyPr>
          <a:lstStyle>
            <a:lvl1pPr eaLnBrk="0" hangingPunct="0">
              <a:defRPr>
                <a:solidFill>
                  <a:schemeClr val="tx1"/>
                </a:solidFill>
                <a:latin typeface="Arial" charset="0"/>
                <a:ea typeface="PMingLiU" pitchFamily="18" charset="-120"/>
              </a:defRPr>
            </a:lvl1pPr>
            <a:lvl2pPr marL="742950" indent="-285750" eaLnBrk="0" hangingPunct="0">
              <a:defRPr>
                <a:solidFill>
                  <a:schemeClr val="tx1"/>
                </a:solidFill>
                <a:latin typeface="Arial" charset="0"/>
                <a:ea typeface="PMingLiU" pitchFamily="18" charset="-120"/>
              </a:defRPr>
            </a:lvl2pPr>
            <a:lvl3pPr marL="1143000" indent="-228600" eaLnBrk="0" hangingPunct="0">
              <a:defRPr>
                <a:solidFill>
                  <a:schemeClr val="tx1"/>
                </a:solidFill>
                <a:latin typeface="Arial" charset="0"/>
                <a:ea typeface="PMingLiU" pitchFamily="18" charset="-120"/>
              </a:defRPr>
            </a:lvl3pPr>
            <a:lvl4pPr marL="1600200" indent="-228600" eaLnBrk="0" hangingPunct="0">
              <a:defRPr>
                <a:solidFill>
                  <a:schemeClr val="tx1"/>
                </a:solidFill>
                <a:latin typeface="Arial" charset="0"/>
                <a:ea typeface="PMingLiU" pitchFamily="18" charset="-120"/>
              </a:defRPr>
            </a:lvl4pPr>
            <a:lvl5pPr marL="2057400" indent="-228600" eaLnBrk="0" hangingPunct="0">
              <a:defRPr>
                <a:solidFill>
                  <a:schemeClr val="tx1"/>
                </a:solidFill>
                <a:latin typeface="Arial" charset="0"/>
                <a:ea typeface="PMingLiU" pitchFamily="18" charset="-120"/>
              </a:defRPr>
            </a:lvl5pPr>
            <a:lvl6pPr marL="2514600" indent="-228600" eaLnBrk="0" fontAlgn="base" hangingPunct="0">
              <a:spcBef>
                <a:spcPct val="0"/>
              </a:spcBef>
              <a:spcAft>
                <a:spcPct val="0"/>
              </a:spcAft>
              <a:defRPr>
                <a:solidFill>
                  <a:schemeClr val="tx1"/>
                </a:solidFill>
                <a:latin typeface="Arial" charset="0"/>
                <a:ea typeface="PMingLiU" pitchFamily="18" charset="-120"/>
              </a:defRPr>
            </a:lvl6pPr>
            <a:lvl7pPr marL="2971800" indent="-228600" eaLnBrk="0" fontAlgn="base" hangingPunct="0">
              <a:spcBef>
                <a:spcPct val="0"/>
              </a:spcBef>
              <a:spcAft>
                <a:spcPct val="0"/>
              </a:spcAft>
              <a:defRPr>
                <a:solidFill>
                  <a:schemeClr val="tx1"/>
                </a:solidFill>
                <a:latin typeface="Arial" charset="0"/>
                <a:ea typeface="PMingLiU" pitchFamily="18" charset="-120"/>
              </a:defRPr>
            </a:lvl7pPr>
            <a:lvl8pPr marL="3429000" indent="-228600" eaLnBrk="0" fontAlgn="base" hangingPunct="0">
              <a:spcBef>
                <a:spcPct val="0"/>
              </a:spcBef>
              <a:spcAft>
                <a:spcPct val="0"/>
              </a:spcAft>
              <a:defRPr>
                <a:solidFill>
                  <a:schemeClr val="tx1"/>
                </a:solidFill>
                <a:latin typeface="Arial" charset="0"/>
                <a:ea typeface="PMingLiU" pitchFamily="18" charset="-120"/>
              </a:defRPr>
            </a:lvl8pPr>
            <a:lvl9pPr marL="3886200" indent="-228600" eaLnBrk="0" fontAlgn="base" hangingPunct="0">
              <a:spcBef>
                <a:spcPct val="0"/>
              </a:spcBef>
              <a:spcAft>
                <a:spcPct val="0"/>
              </a:spcAft>
              <a:defRPr>
                <a:solidFill>
                  <a:schemeClr val="tx1"/>
                </a:solidFill>
                <a:latin typeface="Arial" charset="0"/>
                <a:ea typeface="PMingLiU" pitchFamily="18" charset="-120"/>
              </a:defRPr>
            </a:lvl9pPr>
          </a:lstStyle>
          <a:p>
            <a:pPr eaLnBrk="1" hangingPunct="1"/>
            <a:r>
              <a:rPr lang="zh-CN" altLang="en-US" sz="3200" b="1" dirty="0" smtClean="0">
                <a:solidFill>
                  <a:srgbClr val="FF6600"/>
                </a:solidFill>
                <a:latin typeface="楷体" pitchFamily="49" charset="-122"/>
                <a:ea typeface="楷体" pitchFamily="49" charset="-122"/>
              </a:rPr>
              <a:t>汽车尾气小试验</a:t>
            </a:r>
            <a:endParaRPr lang="zh-CN" altLang="en-US" sz="3200" b="1" dirty="0">
              <a:solidFill>
                <a:srgbClr val="FF6600"/>
              </a:solidFill>
              <a:latin typeface="楷体" pitchFamily="49" charset="-122"/>
              <a:ea typeface="楷体" pitchFamily="49" charset="-122"/>
            </a:endParaRPr>
          </a:p>
        </p:txBody>
      </p:sp>
      <p:pic>
        <p:nvPicPr>
          <p:cNvPr id="2" name="汽车尾气危害.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flipH="1" flipV="1">
            <a:off x="323528" y="1052736"/>
            <a:ext cx="8136904" cy="4720941"/>
          </a:xfrm>
          <a:prstGeom prst="rect">
            <a:avLst/>
          </a:prstGeom>
        </p:spPr>
      </p:pic>
    </p:spTree>
    <p:extLst>
      <p:ext uri="{BB962C8B-B14F-4D97-AF65-F5344CB8AC3E}">
        <p14:creationId xmlns:p14="http://schemas.microsoft.com/office/powerpoint/2010/main" val="34771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749</Words>
  <Application>Microsoft Office PowerPoint</Application>
  <PresentationFormat>全屏显示(4:3)</PresentationFormat>
  <Paragraphs>71</Paragraphs>
  <Slides>18</Slides>
  <Notes>0</Notes>
  <HiddenSlides>0</HiddenSlides>
  <MMClips>2</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PowerPoint 演示文稿</vt:lpstr>
      <vt:lpstr>PowerPoint 演示文稿</vt:lpstr>
      <vt:lpstr>PowerPoint 演示文稿</vt:lpstr>
      <vt:lpstr>道路拥堵</vt:lpstr>
      <vt:lpstr>道路拥堵</vt:lpstr>
      <vt:lpstr>道路拥堵</vt:lpstr>
      <vt:lpstr>PowerPoint 演示文稿</vt:lpstr>
      <vt:lpstr>PowerPoint 演示文稿</vt:lpstr>
      <vt:lpstr>PowerPoint 演示文稿</vt:lpstr>
      <vt:lpstr>尾气污染有多可怕？</vt:lpstr>
      <vt:lpstr>   讨论：为了减少汽车尾气对空气的污染，我们能够做些什么呢？</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微软用户</cp:lastModifiedBy>
  <cp:revision>30</cp:revision>
  <dcterms:created xsi:type="dcterms:W3CDTF">2020-01-31T01:20:20Z</dcterms:created>
  <dcterms:modified xsi:type="dcterms:W3CDTF">2020-09-28T13:02:11Z</dcterms:modified>
</cp:coreProperties>
</file>